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56" r:id="rId5"/>
    <p:sldMasterId id="2147483768" r:id="rId6"/>
  </p:sldMasterIdLst>
  <p:sldIdLst>
    <p:sldId id="256" r:id="rId7"/>
    <p:sldId id="257" r:id="rId8"/>
    <p:sldId id="273" r:id="rId9"/>
    <p:sldId id="259" r:id="rId10"/>
    <p:sldId id="260" r:id="rId11"/>
    <p:sldId id="261" r:id="rId12"/>
    <p:sldId id="262" r:id="rId13"/>
    <p:sldId id="275" r:id="rId14"/>
    <p:sldId id="263" r:id="rId15"/>
    <p:sldId id="264" r:id="rId16"/>
    <p:sldId id="265" r:id="rId17"/>
    <p:sldId id="266" r:id="rId18"/>
    <p:sldId id="267" r:id="rId19"/>
    <p:sldId id="276" r:id="rId20"/>
    <p:sldId id="268" r:id="rId21"/>
    <p:sldId id="269" r:id="rId22"/>
    <p:sldId id="270" r:id="rId23"/>
    <p:sldId id="27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87" d="100"/>
          <a:sy n="87" d="100"/>
        </p:scale>
        <p:origin x="-1056" y="-9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64;&#1082;&#1086;&#1083;&#1072;1\Documents\&#1054;&#1092;&#1086;&#1088;&#1086;&#1084;&#1083;&#1077;&#1085;&#1080;&#1077;%20&#1087;&#1088;&#1086;&#1077;&#1082;&#1090;&#1072;\&#1043;&#1088;&#1072;&#1092;&#1080;&#108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718285214348514"/>
          <c:y val="7.4548702245552684E-2"/>
          <c:w val="0.59915179352581283"/>
          <c:h val="0.8326195683872849"/>
        </c:manualLayout>
      </c:layout>
      <c:barChart>
        <c:barDir val="col"/>
        <c:grouping val="clustered"/>
        <c:varyColors val="0"/>
        <c:ser>
          <c:idx val="0"/>
          <c:order val="0"/>
          <c:tx>
            <c:strRef>
              <c:f>Лист1!$A$1</c:f>
              <c:strCache>
                <c:ptCount val="1"/>
                <c:pt idx="0">
                  <c:v>ПВ, %</c:v>
                </c:pt>
              </c:strCache>
            </c:strRef>
          </c:tx>
          <c:invertIfNegative val="0"/>
          <c:val>
            <c:numRef>
              <c:f>Лист1!$B$1:$L$1</c:f>
              <c:numCache>
                <c:formatCode>General</c:formatCode>
                <c:ptCount val="11"/>
                <c:pt idx="0">
                  <c:v>100</c:v>
                </c:pt>
                <c:pt idx="1">
                  <c:v>92</c:v>
                </c:pt>
                <c:pt idx="2">
                  <c:v>83</c:v>
                </c:pt>
                <c:pt idx="3">
                  <c:v>75</c:v>
                </c:pt>
                <c:pt idx="4">
                  <c:v>66</c:v>
                </c:pt>
                <c:pt idx="5">
                  <c:v>58</c:v>
                </c:pt>
                <c:pt idx="6">
                  <c:v>50</c:v>
                </c:pt>
                <c:pt idx="7">
                  <c:v>42</c:v>
                </c:pt>
                <c:pt idx="8">
                  <c:v>33</c:v>
                </c:pt>
                <c:pt idx="9">
                  <c:v>25</c:v>
                </c:pt>
                <c:pt idx="10">
                  <c:v>16</c:v>
                </c:pt>
              </c:numCache>
            </c:numRef>
          </c:val>
        </c:ser>
        <c:ser>
          <c:idx val="1"/>
          <c:order val="1"/>
          <c:tx>
            <c:strRef>
              <c:f>Лист1!$A$2</c:f>
              <c:strCache>
                <c:ptCount val="1"/>
                <c:pt idx="0">
                  <c:v>Стоимость,тыс руб</c:v>
                </c:pt>
              </c:strCache>
            </c:strRef>
          </c:tx>
          <c:invertIfNegative val="0"/>
          <c:val>
            <c:numRef>
              <c:f>Лист1!$B$2:$L$2</c:f>
              <c:numCache>
                <c:formatCode>General</c:formatCode>
                <c:ptCount val="11"/>
                <c:pt idx="0">
                  <c:v>25</c:v>
                </c:pt>
                <c:pt idx="1">
                  <c:v>23</c:v>
                </c:pt>
                <c:pt idx="2">
                  <c:v>21</c:v>
                </c:pt>
                <c:pt idx="3">
                  <c:v>19</c:v>
                </c:pt>
                <c:pt idx="4">
                  <c:v>17</c:v>
                </c:pt>
                <c:pt idx="5">
                  <c:v>14</c:v>
                </c:pt>
                <c:pt idx="6">
                  <c:v>12</c:v>
                </c:pt>
                <c:pt idx="7">
                  <c:v>10</c:v>
                </c:pt>
                <c:pt idx="8">
                  <c:v>8</c:v>
                </c:pt>
                <c:pt idx="9">
                  <c:v>6</c:v>
                </c:pt>
                <c:pt idx="10">
                  <c:v>4</c:v>
                </c:pt>
              </c:numCache>
            </c:numRef>
          </c:val>
        </c:ser>
        <c:dLbls>
          <c:showLegendKey val="0"/>
          <c:showVal val="0"/>
          <c:showCatName val="0"/>
          <c:showSerName val="0"/>
          <c:showPercent val="0"/>
          <c:showBubbleSize val="0"/>
        </c:dLbls>
        <c:gapWidth val="150"/>
        <c:axId val="200450816"/>
        <c:axId val="200452352"/>
      </c:barChart>
      <c:catAx>
        <c:axId val="200450816"/>
        <c:scaling>
          <c:orientation val="minMax"/>
        </c:scaling>
        <c:delete val="0"/>
        <c:axPos val="b"/>
        <c:majorTickMark val="out"/>
        <c:minorTickMark val="none"/>
        <c:tickLblPos val="nextTo"/>
        <c:crossAx val="200452352"/>
        <c:crosses val="autoZero"/>
        <c:auto val="1"/>
        <c:lblAlgn val="ctr"/>
        <c:lblOffset val="100"/>
        <c:noMultiLvlLbl val="0"/>
      </c:catAx>
      <c:valAx>
        <c:axId val="200452352"/>
        <c:scaling>
          <c:orientation val="minMax"/>
        </c:scaling>
        <c:delete val="0"/>
        <c:axPos val="l"/>
        <c:majorGridlines/>
        <c:numFmt formatCode="General" sourceLinked="1"/>
        <c:majorTickMark val="out"/>
        <c:minorTickMark val="none"/>
        <c:tickLblPos val="nextTo"/>
        <c:crossAx val="200450816"/>
        <c:crosses val="autoZero"/>
        <c:crossBetween val="between"/>
      </c:valAx>
      <c:spPr>
        <a:ln w="12700" cap="rnd">
          <a:prstDash val="solid"/>
          <a:bevel/>
        </a:ln>
      </c:spPr>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39D47DC-5476-4A89-9B2D-761E5F0B4CBA}" type="datetimeFigureOut">
              <a:rPr lang="ru-RU" smtClean="0"/>
              <a:pPr/>
              <a:t>25.02.2013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E6D85431-2AB0-4D73-969B-8284AD25F8B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E6D85431-2AB0-4D73-969B-8284AD25F8B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E6D85431-2AB0-4D73-969B-8284AD25F8B6}"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E6D85431-2AB0-4D73-969B-8284AD25F8B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D85431-2AB0-4D73-969B-8284AD25F8B6}"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E6D85431-2AB0-4D73-969B-8284AD25F8B6}"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E6D85431-2AB0-4D73-969B-8284AD25F8B6}"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transition>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6D85431-2AB0-4D73-969B-8284AD25F8B6}"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p:wheel spokes="3"/>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39D47DC-5476-4A89-9B2D-761E5F0B4CBA}" type="datetimeFigureOut">
              <a:rPr lang="ru-RU" smtClean="0"/>
              <a:pPr/>
              <a:t>25.02.2013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6D85431-2AB0-4D73-969B-8284AD25F8B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heel spokes="3"/>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6D85431-2AB0-4D73-969B-8284AD25F8B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wheel spokes="3"/>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39D47DC-5476-4A89-9B2D-761E5F0B4CBA}" type="datetimeFigureOut">
              <a:rPr lang="ru-RU" smtClean="0"/>
              <a:pPr/>
              <a:t>25.02.2013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39D47DC-5476-4A89-9B2D-761E5F0B4CBA}" type="datetimeFigureOut">
              <a:rPr lang="ru-RU" smtClean="0"/>
              <a:pPr/>
              <a:t>25.02.2013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39D47DC-5476-4A89-9B2D-761E5F0B4CBA}" type="datetimeFigureOut">
              <a:rPr lang="ru-RU" smtClean="0"/>
              <a:pPr/>
              <a:t>25.02.2013</a:t>
            </a:fld>
            <a:endParaRPr lang="ru-RU"/>
          </a:p>
        </p:txBody>
      </p:sp>
      <p:sp>
        <p:nvSpPr>
          <p:cNvPr id="10" name="Номер слайда 9"/>
          <p:cNvSpPr>
            <a:spLocks noGrp="1"/>
          </p:cNvSpPr>
          <p:nvPr>
            <p:ph type="sldNum" sz="quarter" idx="16"/>
          </p:nvPr>
        </p:nvSpPr>
        <p:spPr/>
        <p:txBody>
          <a:bodyPr rtlCol="0"/>
          <a:lstStyle/>
          <a:p>
            <a:fld id="{E6D85431-2AB0-4D73-969B-8284AD25F8B6}"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p:wheel spokes="3"/>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39D47DC-5476-4A89-9B2D-761E5F0B4CBA}" type="datetimeFigureOut">
              <a:rPr lang="ru-RU" smtClean="0"/>
              <a:pPr/>
              <a:t>25.02.2013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D85431-2AB0-4D73-969B-8284AD25F8B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wheel spokes="3"/>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D85431-2AB0-4D73-969B-8284AD25F8B6}"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transition>
    <p:wheel spokes="3"/>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39D47DC-5476-4A89-9B2D-761E5F0B4CBA}" type="datetimeFigureOut">
              <a:rPr lang="ru-RU" smtClean="0"/>
              <a:pPr/>
              <a:t>25.02.2013</a:t>
            </a:fld>
            <a:endParaRPr lang="ru-RU"/>
          </a:p>
        </p:txBody>
      </p:sp>
      <p:sp>
        <p:nvSpPr>
          <p:cNvPr id="12" name="Номер слайда 11"/>
          <p:cNvSpPr>
            <a:spLocks noGrp="1"/>
          </p:cNvSpPr>
          <p:nvPr>
            <p:ph type="sldNum" sz="quarter" idx="16"/>
          </p:nvPr>
        </p:nvSpPr>
        <p:spPr/>
        <p:txBody>
          <a:bodyPr rtlCol="0"/>
          <a:lstStyle/>
          <a:p>
            <a:fld id="{E6D85431-2AB0-4D73-969B-8284AD25F8B6}"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wheel spokes="3"/>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D85431-2AB0-4D73-969B-8284AD25F8B6}" type="slidenum">
              <a:rPr lang="ru-RU" smtClean="0"/>
              <a:pPr/>
              <a:t>‹#›</a:t>
            </a:fld>
            <a:endParaRPr lang="ru-RU"/>
          </a:p>
        </p:txBody>
      </p:sp>
    </p:spTree>
  </p:cSld>
  <p:clrMapOvr>
    <a:masterClrMapping/>
  </p:clrMapOvr>
  <p:transition>
    <p:wheel spokes="3"/>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2326330473"/>
      </p:ext>
    </p:extLst>
  </p:cSld>
  <p:clrMapOvr>
    <a:masterClrMapping/>
  </p:clrMapOvr>
  <p:transition>
    <p:wheel spokes="3"/>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3265317150"/>
      </p:ext>
    </p:extLst>
  </p:cSld>
  <p:clrMapOvr>
    <a:masterClrMapping/>
  </p:clrMapOvr>
  <p:transition>
    <p:wheel spokes="3"/>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556391460"/>
      </p:ext>
    </p:extLst>
  </p:cSld>
  <p:clrMapOvr>
    <a:masterClrMapping/>
  </p:clrMapOvr>
  <p:transition>
    <p:wheel spokes="3"/>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1563717281"/>
      </p:ext>
    </p:extLst>
  </p:cSld>
  <p:clrMapOvr>
    <a:masterClrMapping/>
  </p:clrMapOvr>
  <p:transition>
    <p:wheel spokes="3"/>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891088806"/>
      </p:ext>
    </p:extLst>
  </p:cSld>
  <p:clrMapOvr>
    <a:masterClrMapping/>
  </p:clrMapOvr>
  <p:transition>
    <p:wheel spokes="3"/>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4247214762"/>
      </p:ext>
    </p:extLst>
  </p:cSld>
  <p:clrMapOvr>
    <a:masterClrMapping/>
  </p:clrMapOvr>
  <p:transition>
    <p:wheel spokes="3"/>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365323627"/>
      </p:ext>
    </p:extLst>
  </p:cSld>
  <p:clrMapOvr>
    <a:masterClrMapping/>
  </p:clrMapOvr>
  <p:transition>
    <p:wheel spokes="3"/>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3142224910"/>
      </p:ext>
    </p:extLst>
  </p:cSld>
  <p:clrMapOvr>
    <a:masterClrMapping/>
  </p:clrMapOvr>
  <p:transition>
    <p:wheel spokes="3"/>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1360557392"/>
      </p:ext>
    </p:extLst>
  </p:cSld>
  <p:clrMapOvr>
    <a:masterClrMapping/>
  </p:clrMapOvr>
  <p:transition>
    <p:wheel spokes="3"/>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4025474787"/>
      </p:ext>
    </p:extLst>
  </p:cSld>
  <p:clrMapOvr>
    <a:masterClrMapping/>
  </p:clrMapOvr>
  <p:transition>
    <p:wheel spokes="3"/>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D85431-2AB0-4D73-969B-8284AD25F8B6}" type="slidenum">
              <a:rPr lang="ru-RU" smtClean="0"/>
              <a:pPr/>
              <a:t>‹#›</a:t>
            </a:fld>
            <a:endParaRPr lang="ru-RU"/>
          </a:p>
        </p:txBody>
      </p:sp>
    </p:spTree>
    <p:extLst>
      <p:ext uri="{BB962C8B-B14F-4D97-AF65-F5344CB8AC3E}">
        <p14:creationId xmlns:p14="http://schemas.microsoft.com/office/powerpoint/2010/main" val="1252379678"/>
      </p:ext>
    </p:extLst>
  </p:cSld>
  <p:clrMapOvr>
    <a:masterClrMapping/>
  </p:clrMapOvr>
  <p:transition>
    <p:wheel spokes="3"/>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E6D85431-2AB0-4D73-969B-8284AD25F8B6}" type="slidenum">
              <a:rPr lang="ru-RU" smtClean="0"/>
              <a:pPr/>
              <a:t>‹#›</a:t>
            </a:fld>
            <a:endParaRPr lang="ru-RU"/>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39D47DC-5476-4A89-9B2D-761E5F0B4CBA}"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E6D85431-2AB0-4D73-969B-8284AD25F8B6}"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39D47DC-5476-4A89-9B2D-761E5F0B4CBA}" type="datetimeFigureOut">
              <a:rPr lang="ru-RU" smtClean="0"/>
              <a:pPr/>
              <a:t>25.02.2013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E6D85431-2AB0-4D73-969B-8284AD25F8B6}"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39D47DC-5476-4A89-9B2D-761E5F0B4CBA}" type="datetimeFigureOut">
              <a:rPr lang="ru-RU" smtClean="0"/>
              <a:pPr/>
              <a:t>25.02.2013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D85431-2AB0-4D73-969B-8284AD25F8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3"/>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9D47DC-5476-4A89-9B2D-761E5F0B4CBA}" type="datetimeFigureOut">
              <a:rPr lang="ru-RU" smtClean="0"/>
              <a:pPr/>
              <a:t>25.02.2013</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6D85431-2AB0-4D73-969B-8284AD25F8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3"/>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85431-2AB0-4D73-969B-8284AD25F8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heel spokes="3"/>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39D47DC-5476-4A89-9B2D-761E5F0B4CBA}" type="datetimeFigureOut">
              <a:rPr lang="ru-RU" smtClean="0"/>
              <a:pPr/>
              <a:t>25.02.2013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6D85431-2AB0-4D73-969B-8284AD25F8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heel spokes="3"/>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39D47DC-5476-4A89-9B2D-761E5F0B4CBA}" type="datetimeFigureOut">
              <a:rPr lang="ru-RU" smtClean="0"/>
              <a:pPr/>
              <a:t>25.02.2013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6D85431-2AB0-4D73-969B-8284AD25F8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heel spokes="3"/>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47DC-5476-4A89-9B2D-761E5F0B4CBA}" type="datetimeFigureOut">
              <a:rPr lang="ru-RU" smtClean="0"/>
              <a:pPr/>
              <a:t>25.02.2013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85431-2AB0-4D73-969B-8284AD25F8B6}" type="slidenum">
              <a:rPr lang="ru-RU" smtClean="0"/>
              <a:pPr/>
              <a:t>‹#›</a:t>
            </a:fld>
            <a:endParaRPr lang="ru-RU"/>
          </a:p>
        </p:txBody>
      </p:sp>
    </p:spTree>
    <p:extLst>
      <p:ext uri="{BB962C8B-B14F-4D97-AF65-F5344CB8AC3E}">
        <p14:creationId xmlns:p14="http://schemas.microsoft.com/office/powerpoint/2010/main" val="1161594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heel spokes="3"/>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3645024"/>
            <a:ext cx="5105400" cy="2868168"/>
          </a:xfrm>
        </p:spPr>
        <p:txBody>
          <a:bodyPr>
            <a:normAutofit fontScale="90000"/>
          </a:bodyPr>
          <a:lstStyle/>
          <a:p>
            <a:pPr algn="l"/>
            <a:r>
              <a:rPr lang="ru-RU" sz="1200" b="1" dirty="0" smtClean="0"/>
              <a:t/>
            </a:r>
            <a:br>
              <a:rPr lang="ru-RU" sz="1200" b="1" dirty="0" smtClean="0"/>
            </a:br>
            <a:r>
              <a:rPr lang="ru-RU" sz="1200" b="1" dirty="0"/>
              <a:t/>
            </a:r>
            <a:br>
              <a:rPr lang="ru-RU" sz="1200" b="1" dirty="0"/>
            </a:br>
            <a:r>
              <a:rPr lang="ru-RU" sz="1200" b="1" dirty="0" smtClean="0"/>
              <a:t/>
            </a:r>
            <a:br>
              <a:rPr lang="ru-RU" sz="1200" b="1" dirty="0" smtClean="0"/>
            </a:br>
            <a:r>
              <a:rPr lang="ru-RU" sz="1200" b="1" dirty="0"/>
              <a:t/>
            </a:r>
            <a:br>
              <a:rPr lang="ru-RU" sz="1200" b="1" dirty="0"/>
            </a:br>
            <a:r>
              <a:rPr lang="ru-RU" sz="1200" b="1" dirty="0" smtClean="0"/>
              <a:t/>
            </a:r>
            <a:br>
              <a:rPr lang="ru-RU" sz="1200" b="1" dirty="0" smtClean="0"/>
            </a:br>
            <a:r>
              <a:rPr lang="ru-RU" sz="1200" b="1" dirty="0"/>
              <a:t/>
            </a:r>
            <a:br>
              <a:rPr lang="ru-RU" sz="1200" b="1" dirty="0"/>
            </a:br>
            <a:r>
              <a:rPr lang="ru-RU" sz="1200" b="1" dirty="0" smtClean="0"/>
              <a:t/>
            </a:r>
            <a:br>
              <a:rPr lang="ru-RU" sz="1200" b="1" dirty="0" smtClean="0"/>
            </a:br>
            <a:r>
              <a:rPr lang="ru-RU" sz="1200" b="1" dirty="0"/>
              <a:t/>
            </a:r>
            <a:br>
              <a:rPr lang="ru-RU" sz="1200" b="1" dirty="0"/>
            </a:br>
            <a:r>
              <a:rPr lang="ru-RU" sz="1200" b="1" dirty="0" smtClean="0"/>
              <a:t/>
            </a:r>
            <a:br>
              <a:rPr lang="ru-RU" sz="1200" b="1" dirty="0" smtClean="0"/>
            </a:br>
            <a:r>
              <a:rPr lang="ru-RU" sz="1200" b="1" dirty="0"/>
              <a:t/>
            </a:r>
            <a:br>
              <a:rPr lang="ru-RU" sz="1200" b="1" dirty="0"/>
            </a:br>
            <a:r>
              <a:rPr lang="ru-RU" sz="1200" b="1" dirty="0" smtClean="0"/>
              <a:t/>
            </a:r>
            <a:br>
              <a:rPr lang="ru-RU" sz="1200" b="1" dirty="0" smtClean="0"/>
            </a:br>
            <a:r>
              <a:rPr lang="ru-RU" sz="1200" b="1" dirty="0" smtClean="0"/>
              <a:t/>
            </a:r>
            <a:br>
              <a:rPr lang="ru-RU" sz="1200" b="1" dirty="0" smtClean="0"/>
            </a:br>
            <a:r>
              <a:rPr lang="ru-RU" sz="1200" b="1" dirty="0"/>
              <a:t/>
            </a:r>
            <a:br>
              <a:rPr lang="ru-RU" sz="1200" b="1" dirty="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200" b="1" dirty="0" smtClean="0"/>
              <a:t/>
            </a:r>
            <a:br>
              <a:rPr lang="ru-RU" sz="1200" b="1" dirty="0" smtClean="0"/>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a:solidFill>
                  <a:schemeClr val="tx1"/>
                </a:solidFill>
              </a:rPr>
              <a:t/>
            </a:r>
            <a:br>
              <a:rPr lang="ru-RU" sz="1300" b="1" dirty="0">
                <a:solidFill>
                  <a:schemeClr val="tx1"/>
                </a:solidFill>
              </a:rPr>
            </a:br>
            <a:r>
              <a:rPr lang="ru-RU" sz="1300" b="1" dirty="0" smtClean="0">
                <a:solidFill>
                  <a:schemeClr val="tx1"/>
                </a:solidFill>
              </a:rPr>
              <a:t/>
            </a:r>
            <a:br>
              <a:rPr lang="ru-RU" sz="1300" b="1" dirty="0" smtClean="0">
                <a:solidFill>
                  <a:schemeClr val="tx1"/>
                </a:solidFill>
              </a:rPr>
            </a:br>
            <a:r>
              <a:rPr lang="ru-RU" sz="1300" b="1" dirty="0">
                <a:solidFill>
                  <a:schemeClr val="tx1"/>
                </a:solidFill>
              </a:rPr>
              <a:t/>
            </a:r>
            <a:br>
              <a:rPr lang="ru-RU" sz="1300" b="1" dirty="0">
                <a:solidFill>
                  <a:schemeClr val="tx1"/>
                </a:solidFill>
              </a:rPr>
            </a:br>
            <a:r>
              <a:rPr lang="ru-RU" sz="1300" b="1" dirty="0" smtClean="0">
                <a:solidFill>
                  <a:schemeClr val="tx1"/>
                </a:solidFill>
              </a:rPr>
              <a:t/>
            </a:r>
            <a:br>
              <a:rPr lang="ru-RU" sz="1300" b="1" dirty="0" smtClean="0">
                <a:solidFill>
                  <a:schemeClr val="tx1"/>
                </a:solidFill>
              </a:rPr>
            </a:br>
            <a:r>
              <a:rPr lang="ru-RU" sz="1300" b="1" dirty="0">
                <a:solidFill>
                  <a:schemeClr val="tx1"/>
                </a:solidFill>
              </a:rPr>
              <a:t/>
            </a:r>
            <a:br>
              <a:rPr lang="ru-RU" sz="1300" b="1" dirty="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a:t/>
            </a:r>
            <a:br>
              <a:rPr lang="ru-RU" sz="1300" b="1" dirty="0"/>
            </a:br>
            <a:r>
              <a:rPr lang="ru-RU" sz="1300" b="1" dirty="0" smtClean="0"/>
              <a:t/>
            </a:r>
            <a:br>
              <a:rPr lang="ru-RU" sz="1300" b="1" dirty="0" smtClean="0"/>
            </a:br>
            <a:r>
              <a:rPr lang="ru-RU" sz="1300" b="1" dirty="0" smtClean="0">
                <a:solidFill>
                  <a:schemeClr val="bg2">
                    <a:lumMod val="10000"/>
                  </a:schemeClr>
                </a:solidFill>
              </a:rPr>
              <a:t>                      </a:t>
            </a:r>
            <a:br>
              <a:rPr lang="ru-RU" sz="1300" b="1" dirty="0" smtClean="0">
                <a:solidFill>
                  <a:schemeClr val="bg2">
                    <a:lumMod val="10000"/>
                  </a:schemeClr>
                </a:solidFill>
              </a:rPr>
            </a:br>
            <a:r>
              <a:rPr lang="ru-RU" sz="1300" b="1" dirty="0" smtClean="0">
                <a:solidFill>
                  <a:schemeClr val="bg2">
                    <a:lumMod val="10000"/>
                  </a:schemeClr>
                </a:solidFill>
              </a:rPr>
              <a:t>Муниципальное образовательное учреждение                            </a:t>
            </a:r>
            <a:br>
              <a:rPr lang="ru-RU" sz="1300" b="1" dirty="0" smtClean="0">
                <a:solidFill>
                  <a:schemeClr val="bg2">
                    <a:lumMod val="10000"/>
                  </a:schemeClr>
                </a:solidFill>
              </a:rPr>
            </a:br>
            <a:r>
              <a:rPr lang="ru-RU" sz="1300" b="1" dirty="0" smtClean="0">
                <a:solidFill>
                  <a:schemeClr val="bg2">
                    <a:lumMod val="10000"/>
                  </a:schemeClr>
                </a:solidFill>
              </a:rPr>
              <a:t>средняя общеобразовательная школа </a:t>
            </a:r>
            <a:r>
              <a:rPr lang="ru-RU" sz="1300" b="1" dirty="0" err="1" smtClean="0">
                <a:solidFill>
                  <a:schemeClr val="bg2">
                    <a:lumMod val="10000"/>
                  </a:schemeClr>
                </a:solidFill>
              </a:rPr>
              <a:t>с.Свищёвки</a:t>
            </a:r>
            <a:r>
              <a:rPr lang="ru-RU" sz="1300" b="1" dirty="0">
                <a:solidFill>
                  <a:schemeClr val="bg2">
                    <a:lumMod val="10000"/>
                  </a:schemeClr>
                </a:solidFill>
              </a:rPr>
              <a:t/>
            </a:r>
            <a:br>
              <a:rPr lang="ru-RU" sz="1300" b="1" dirty="0">
                <a:solidFill>
                  <a:schemeClr val="bg2">
                    <a:lumMod val="10000"/>
                  </a:schemeClr>
                </a:solidFill>
              </a:rPr>
            </a:br>
            <a:r>
              <a:rPr lang="ru-RU" sz="1300" b="1" dirty="0">
                <a:solidFill>
                  <a:schemeClr val="bg2">
                    <a:lumMod val="10000"/>
                  </a:schemeClr>
                </a:solidFill>
              </a:rPr>
              <a:t>                                                      Белинского района</a:t>
            </a:r>
            <a:br>
              <a:rPr lang="ru-RU" sz="1300" b="1" dirty="0">
                <a:solidFill>
                  <a:schemeClr val="bg2">
                    <a:lumMod val="10000"/>
                  </a:schemeClr>
                </a:solidFill>
              </a:rPr>
            </a:br>
            <a:r>
              <a:rPr lang="ru-RU" sz="1300" b="1" dirty="0">
                <a:solidFill>
                  <a:schemeClr val="bg2">
                    <a:lumMod val="10000"/>
                  </a:schemeClr>
                </a:solidFill>
              </a:rPr>
              <a:t>                                                     Пензенской области</a:t>
            </a:r>
            <a:br>
              <a:rPr lang="ru-RU" sz="1300" b="1" dirty="0">
                <a:solidFill>
                  <a:schemeClr val="bg2">
                    <a:lumMod val="10000"/>
                  </a:schemeClr>
                </a:solidFill>
              </a:rPr>
            </a:br>
            <a:r>
              <a:rPr lang="ru-RU" sz="1300" b="1" i="1" dirty="0">
                <a:solidFill>
                  <a:schemeClr val="bg2">
                    <a:lumMod val="10000"/>
                  </a:schemeClr>
                </a:solidFill>
              </a:rPr>
              <a:t> </a:t>
            </a:r>
            <a:r>
              <a:rPr lang="ru-RU" sz="1300" b="1" dirty="0" smtClean="0">
                <a:solidFill>
                  <a:schemeClr val="bg2">
                    <a:lumMod val="10000"/>
                  </a:schemeClr>
                </a:solidFill>
              </a:rPr>
              <a:t/>
            </a:r>
            <a:br>
              <a:rPr lang="ru-RU" sz="1300" b="1" dirty="0" smtClean="0">
                <a:solidFill>
                  <a:schemeClr val="bg2">
                    <a:lumMod val="10000"/>
                  </a:schemeClr>
                </a:solidFill>
              </a:rPr>
            </a:br>
            <a:r>
              <a:rPr lang="ru-RU" sz="1300" b="1" dirty="0" smtClean="0">
                <a:solidFill>
                  <a:schemeClr val="bg2">
                    <a:lumMod val="10000"/>
                  </a:schemeClr>
                </a:solidFill>
              </a:rPr>
              <a:t> </a:t>
            </a:r>
            <a:r>
              <a:rPr lang="ru-RU" sz="1300" dirty="0">
                <a:solidFill>
                  <a:schemeClr val="bg2">
                    <a:lumMod val="10000"/>
                  </a:schemeClr>
                </a:solidFill>
              </a:rPr>
              <a:t/>
            </a:r>
            <a:br>
              <a:rPr lang="ru-RU" sz="1300" dirty="0">
                <a:solidFill>
                  <a:schemeClr val="bg2">
                    <a:lumMod val="10000"/>
                  </a:schemeClr>
                </a:solidFill>
              </a:rPr>
            </a:br>
            <a:r>
              <a:rPr lang="ru-RU" sz="1300" b="1" dirty="0">
                <a:solidFill>
                  <a:schemeClr val="bg2">
                    <a:lumMod val="10000"/>
                  </a:schemeClr>
                </a:solidFill>
              </a:rPr>
              <a:t> </a:t>
            </a:r>
            <a:r>
              <a:rPr lang="ru-RU" sz="1300" dirty="0">
                <a:solidFill>
                  <a:schemeClr val="bg2">
                    <a:lumMod val="10000"/>
                  </a:schemeClr>
                </a:solidFill>
              </a:rPr>
              <a:t/>
            </a:r>
            <a:br>
              <a:rPr lang="ru-RU" sz="1300" dirty="0">
                <a:solidFill>
                  <a:schemeClr val="bg2">
                    <a:lumMod val="10000"/>
                  </a:schemeClr>
                </a:solidFill>
              </a:rPr>
            </a:br>
            <a:r>
              <a:rPr lang="ru-RU" sz="1300" dirty="0">
                <a:solidFill>
                  <a:schemeClr val="bg2">
                    <a:lumMod val="10000"/>
                  </a:schemeClr>
                </a:solidFill>
              </a:rPr>
              <a:t/>
            </a:r>
            <a:br>
              <a:rPr lang="ru-RU" sz="1300" dirty="0">
                <a:solidFill>
                  <a:schemeClr val="bg2">
                    <a:lumMod val="10000"/>
                  </a:schemeClr>
                </a:solidFill>
              </a:rPr>
            </a:br>
            <a:r>
              <a:rPr lang="ru-RU" sz="1300" b="1" dirty="0">
                <a:solidFill>
                  <a:schemeClr val="bg2">
                    <a:lumMod val="10000"/>
                  </a:schemeClr>
                </a:solidFill>
              </a:rPr>
              <a:t>                                         </a:t>
            </a:r>
            <a:r>
              <a:rPr lang="ru-RU" sz="1300" b="1" dirty="0" smtClean="0">
                <a:solidFill>
                  <a:schemeClr val="bg2">
                    <a:lumMod val="10000"/>
                  </a:schemeClr>
                </a:solidFill>
              </a:rPr>
              <a:t>  Проект </a:t>
            </a:r>
            <a:r>
              <a:rPr lang="ru-RU" sz="1300" b="1" dirty="0">
                <a:solidFill>
                  <a:schemeClr val="bg2">
                    <a:lumMod val="10000"/>
                  </a:schemeClr>
                </a:solidFill>
              </a:rPr>
              <a:t/>
            </a:r>
            <a:br>
              <a:rPr lang="ru-RU" sz="1300" b="1" dirty="0">
                <a:solidFill>
                  <a:schemeClr val="bg2">
                    <a:lumMod val="10000"/>
                  </a:schemeClr>
                </a:solidFill>
              </a:rPr>
            </a:br>
            <a:r>
              <a:rPr lang="ru-RU" sz="1300" b="1" dirty="0">
                <a:solidFill>
                  <a:schemeClr val="bg2">
                    <a:lumMod val="10000"/>
                  </a:schemeClr>
                </a:solidFill>
              </a:rPr>
              <a:t>                                    «Старт в науку»</a:t>
            </a:r>
            <a:r>
              <a:rPr lang="ru-RU" sz="1300" dirty="0">
                <a:solidFill>
                  <a:schemeClr val="bg2">
                    <a:lumMod val="10000"/>
                  </a:schemeClr>
                </a:solidFill>
              </a:rPr>
              <a:t/>
            </a:r>
            <a:br>
              <a:rPr lang="ru-RU" sz="1300" dirty="0">
                <a:solidFill>
                  <a:schemeClr val="bg2">
                    <a:lumMod val="10000"/>
                  </a:schemeClr>
                </a:solidFill>
              </a:rPr>
            </a:br>
            <a:r>
              <a:rPr lang="ru-RU" sz="1300" b="1" dirty="0">
                <a:solidFill>
                  <a:schemeClr val="bg2">
                    <a:lumMod val="10000"/>
                  </a:schemeClr>
                </a:solidFill>
              </a:rPr>
              <a:t> </a:t>
            </a:r>
            <a:r>
              <a:rPr lang="ru-RU" sz="1300" dirty="0">
                <a:solidFill>
                  <a:schemeClr val="bg2">
                    <a:lumMod val="10000"/>
                  </a:schemeClr>
                </a:solidFill>
              </a:rPr>
              <a:t/>
            </a:r>
            <a:br>
              <a:rPr lang="ru-RU" sz="1300" dirty="0">
                <a:solidFill>
                  <a:schemeClr val="bg2">
                    <a:lumMod val="10000"/>
                  </a:schemeClr>
                </a:solidFill>
              </a:rPr>
            </a:br>
            <a:r>
              <a:rPr lang="ru-RU" sz="1300" b="1" i="1" dirty="0">
                <a:solidFill>
                  <a:schemeClr val="bg2">
                    <a:lumMod val="10000"/>
                  </a:schemeClr>
                </a:solidFill>
              </a:rPr>
              <a:t>                   Тема:  Автоматизация </a:t>
            </a:r>
            <a:r>
              <a:rPr lang="ru-RU" sz="1300" b="1" i="1" dirty="0" smtClean="0">
                <a:solidFill>
                  <a:schemeClr val="bg2">
                    <a:lumMod val="10000"/>
                  </a:schemeClr>
                </a:solidFill>
              </a:rPr>
              <a:t>башни </a:t>
            </a:r>
            <a:r>
              <a:rPr lang="ru-RU" sz="1300" b="1" i="1" dirty="0" err="1">
                <a:solidFill>
                  <a:schemeClr val="bg2">
                    <a:lumMod val="10000"/>
                  </a:schemeClr>
                </a:solidFill>
              </a:rPr>
              <a:t>Р</a:t>
            </a:r>
            <a:r>
              <a:rPr lang="ru-RU" sz="1300" b="1" i="1" dirty="0" err="1" smtClean="0">
                <a:solidFill>
                  <a:schemeClr val="bg2">
                    <a:lumMod val="10000"/>
                  </a:schemeClr>
                </a:solidFill>
              </a:rPr>
              <a:t>ожновского</a:t>
            </a:r>
            <a:r>
              <a:rPr lang="ru-RU" sz="1300" b="1" i="1" dirty="0" smtClean="0">
                <a:solidFill>
                  <a:schemeClr val="bg2">
                    <a:lumMod val="10000"/>
                  </a:schemeClr>
                </a:solidFill>
              </a:rPr>
              <a:t/>
            </a:r>
            <a:br>
              <a:rPr lang="ru-RU" sz="1300" b="1" i="1" dirty="0" smtClean="0">
                <a:solidFill>
                  <a:schemeClr val="bg2">
                    <a:lumMod val="10000"/>
                  </a:schemeClr>
                </a:solidFill>
              </a:rPr>
            </a:br>
            <a:r>
              <a:rPr lang="ru-RU" sz="1300" b="1" i="1" dirty="0" smtClean="0">
                <a:solidFill>
                  <a:schemeClr val="bg2">
                    <a:lumMod val="10000"/>
                  </a:schemeClr>
                </a:solidFill>
              </a:rPr>
              <a:t/>
            </a:r>
            <a:br>
              <a:rPr lang="ru-RU" sz="1300" b="1" i="1" dirty="0" smtClean="0">
                <a:solidFill>
                  <a:schemeClr val="bg2">
                    <a:lumMod val="10000"/>
                  </a:schemeClr>
                </a:solidFill>
              </a:rPr>
            </a:br>
            <a:r>
              <a:rPr lang="ru-RU" sz="1300" b="1" i="1" dirty="0" smtClean="0">
                <a:solidFill>
                  <a:schemeClr val="bg2">
                    <a:lumMod val="10000"/>
                  </a:schemeClr>
                </a:solidFill>
              </a:rPr>
              <a:t>                                                                       </a:t>
            </a:r>
            <a:br>
              <a:rPr lang="ru-RU" sz="1300" b="1" i="1" dirty="0" smtClean="0">
                <a:solidFill>
                  <a:schemeClr val="bg2">
                    <a:lumMod val="10000"/>
                  </a:schemeClr>
                </a:solidFill>
              </a:rPr>
            </a:br>
            <a:r>
              <a:rPr lang="ru-RU" sz="1300" b="1" i="1" dirty="0" smtClean="0">
                <a:solidFill>
                  <a:schemeClr val="bg2">
                    <a:lumMod val="10000"/>
                  </a:schemeClr>
                </a:solidFill>
              </a:rPr>
              <a:t/>
            </a:r>
            <a:br>
              <a:rPr lang="ru-RU" sz="1300" b="1" i="1" dirty="0" smtClean="0">
                <a:solidFill>
                  <a:schemeClr val="bg2">
                    <a:lumMod val="10000"/>
                  </a:schemeClr>
                </a:solidFill>
              </a:rPr>
            </a:br>
            <a:r>
              <a:rPr lang="ru-RU" sz="1300" b="1" i="1" dirty="0" smtClean="0">
                <a:solidFill>
                  <a:schemeClr val="bg2">
                    <a:lumMod val="10000"/>
                  </a:schemeClr>
                </a:solidFill>
              </a:rPr>
              <a:t>                                                               Выполнили</a:t>
            </a:r>
            <a:r>
              <a:rPr lang="ru-RU" sz="1300" b="1" i="1" dirty="0">
                <a:solidFill>
                  <a:schemeClr val="bg2">
                    <a:lumMod val="10000"/>
                  </a:schemeClr>
                </a:solidFill>
              </a:rPr>
              <a:t>:</a:t>
            </a:r>
            <a:br>
              <a:rPr lang="ru-RU" sz="1300" b="1" i="1" dirty="0">
                <a:solidFill>
                  <a:schemeClr val="bg2">
                    <a:lumMod val="10000"/>
                  </a:schemeClr>
                </a:solidFill>
              </a:rPr>
            </a:br>
            <a:r>
              <a:rPr lang="ru-RU" sz="1300" b="1" dirty="0">
                <a:solidFill>
                  <a:schemeClr val="bg2">
                    <a:lumMod val="10000"/>
                  </a:schemeClr>
                </a:solidFill>
              </a:rPr>
              <a:t>                                                                                                </a:t>
            </a:r>
            <a:r>
              <a:rPr lang="ru-RU" sz="1300" b="1" dirty="0" smtClean="0">
                <a:solidFill>
                  <a:schemeClr val="bg2">
                    <a:lumMod val="10000"/>
                  </a:schemeClr>
                </a:solidFill>
              </a:rPr>
              <a:t> </a:t>
            </a:r>
            <a:br>
              <a:rPr lang="ru-RU" sz="1300" b="1" dirty="0" smtClean="0">
                <a:solidFill>
                  <a:schemeClr val="bg2">
                    <a:lumMod val="10000"/>
                  </a:schemeClr>
                </a:solidFill>
              </a:rPr>
            </a:br>
            <a:r>
              <a:rPr lang="ru-RU" sz="1300" b="1" dirty="0" smtClean="0">
                <a:solidFill>
                  <a:schemeClr val="bg2">
                    <a:lumMod val="10000"/>
                  </a:schemeClr>
                </a:solidFill>
              </a:rPr>
              <a:t>ученики </a:t>
            </a:r>
            <a:r>
              <a:rPr lang="ru-RU" sz="1300" b="1" dirty="0" smtClean="0">
                <a:solidFill>
                  <a:schemeClr val="bg2">
                    <a:lumMod val="10000"/>
                  </a:schemeClr>
                </a:solidFill>
              </a:rPr>
              <a:t>11   </a:t>
            </a:r>
            <a:r>
              <a:rPr lang="ru-RU" sz="1300" b="1" dirty="0" smtClean="0">
                <a:solidFill>
                  <a:schemeClr val="bg2">
                    <a:lumMod val="10000"/>
                  </a:schemeClr>
                </a:solidFill>
              </a:rPr>
              <a:t>класса</a:t>
            </a:r>
            <a:r>
              <a:rPr lang="ru-RU" sz="1300" b="1" dirty="0">
                <a:solidFill>
                  <a:schemeClr val="bg2">
                    <a:lumMod val="10000"/>
                  </a:schemeClr>
                </a:solidFill>
              </a:rPr>
              <a:t/>
            </a:r>
            <a:br>
              <a:rPr lang="ru-RU" sz="1300" b="1" dirty="0">
                <a:solidFill>
                  <a:schemeClr val="bg2">
                    <a:lumMod val="10000"/>
                  </a:schemeClr>
                </a:solidFill>
              </a:rPr>
            </a:br>
            <a:r>
              <a:rPr lang="ru-RU" sz="1300" b="1" dirty="0">
                <a:solidFill>
                  <a:schemeClr val="bg2">
                    <a:lumMod val="10000"/>
                  </a:schemeClr>
                </a:solidFill>
              </a:rPr>
              <a:t>                                                                                  </a:t>
            </a:r>
            <a:r>
              <a:rPr lang="ru-RU" sz="1300" b="1" dirty="0" smtClean="0">
                <a:solidFill>
                  <a:schemeClr val="bg2">
                    <a:lumMod val="10000"/>
                  </a:schemeClr>
                </a:solidFill>
              </a:rPr>
              <a:t>                                         Петров Александр                                                                                                                    </a:t>
            </a:r>
            <a:r>
              <a:rPr lang="ru-RU" sz="1300" b="1" dirty="0">
                <a:solidFill>
                  <a:schemeClr val="bg2">
                    <a:lumMod val="10000"/>
                  </a:schemeClr>
                </a:solidFill>
              </a:rPr>
              <a:t>Фомин </a:t>
            </a:r>
            <a:r>
              <a:rPr lang="ru-RU" sz="1300" b="1" dirty="0" smtClean="0">
                <a:solidFill>
                  <a:schemeClr val="bg2">
                    <a:lumMod val="10000"/>
                  </a:schemeClr>
                </a:solidFill>
              </a:rPr>
              <a:t>Николай</a:t>
            </a:r>
            <a:br>
              <a:rPr lang="ru-RU" sz="1300" b="1" dirty="0" smtClean="0">
                <a:solidFill>
                  <a:schemeClr val="bg2">
                    <a:lumMod val="10000"/>
                  </a:schemeClr>
                </a:solidFill>
              </a:rPr>
            </a:br>
            <a:r>
              <a:rPr lang="ru-RU" sz="1300" b="1" dirty="0" smtClean="0">
                <a:solidFill>
                  <a:schemeClr val="bg2">
                    <a:lumMod val="10000"/>
                  </a:schemeClr>
                </a:solidFill>
              </a:rPr>
              <a:t>Фомин Иван</a:t>
            </a:r>
            <a:r>
              <a:rPr lang="ru-RU" sz="1300" dirty="0">
                <a:solidFill>
                  <a:schemeClr val="bg2">
                    <a:lumMod val="10000"/>
                  </a:schemeClr>
                </a:solidFill>
              </a:rPr>
              <a:t/>
            </a:r>
            <a:br>
              <a:rPr lang="ru-RU" sz="1300" dirty="0">
                <a:solidFill>
                  <a:schemeClr val="bg2">
                    <a:lumMod val="10000"/>
                  </a:schemeClr>
                </a:solidFill>
              </a:rPr>
            </a:br>
            <a:r>
              <a:rPr lang="ru-RU" sz="1300" b="1" dirty="0">
                <a:solidFill>
                  <a:schemeClr val="bg2">
                    <a:lumMod val="10000"/>
                  </a:schemeClr>
                </a:solidFill>
              </a:rPr>
              <a:t> </a:t>
            </a:r>
            <a:r>
              <a:rPr lang="ru-RU" sz="1300" dirty="0">
                <a:solidFill>
                  <a:schemeClr val="bg2">
                    <a:lumMod val="10000"/>
                  </a:schemeClr>
                </a:solidFill>
              </a:rPr>
              <a:t/>
            </a:r>
            <a:br>
              <a:rPr lang="ru-RU" sz="1300" dirty="0">
                <a:solidFill>
                  <a:schemeClr val="bg2">
                    <a:lumMod val="10000"/>
                  </a:schemeClr>
                </a:solidFill>
              </a:rPr>
            </a:br>
            <a:r>
              <a:rPr lang="ru-RU" sz="1300" b="1" dirty="0">
                <a:solidFill>
                  <a:schemeClr val="bg2">
                    <a:lumMod val="10000"/>
                  </a:schemeClr>
                </a:solidFill>
              </a:rPr>
              <a:t> </a:t>
            </a:r>
            <a:r>
              <a:rPr lang="ru-RU" sz="1300" dirty="0">
                <a:solidFill>
                  <a:schemeClr val="bg2">
                    <a:lumMod val="10000"/>
                  </a:schemeClr>
                </a:solidFill>
              </a:rPr>
              <a:t/>
            </a:r>
            <a:br>
              <a:rPr lang="ru-RU" sz="1300" dirty="0">
                <a:solidFill>
                  <a:schemeClr val="bg2">
                    <a:lumMod val="10000"/>
                  </a:schemeClr>
                </a:solidFill>
              </a:rPr>
            </a:br>
            <a:r>
              <a:rPr lang="ru-RU" sz="1300" b="1" i="1" dirty="0">
                <a:solidFill>
                  <a:schemeClr val="bg2">
                    <a:lumMod val="10000"/>
                  </a:schemeClr>
                </a:solidFill>
              </a:rPr>
              <a:t>                            </a:t>
            </a:r>
            <a:r>
              <a:rPr lang="ru-RU" sz="1300" b="1" i="1" dirty="0" smtClean="0">
                <a:solidFill>
                  <a:schemeClr val="bg2">
                    <a:lumMod val="10000"/>
                  </a:schemeClr>
                </a:solidFill>
              </a:rPr>
              <a:t>Научный </a:t>
            </a:r>
            <a:r>
              <a:rPr lang="ru-RU" sz="1300" b="1" i="1" dirty="0">
                <a:solidFill>
                  <a:schemeClr val="bg2">
                    <a:lumMod val="10000"/>
                  </a:schemeClr>
                </a:solidFill>
              </a:rPr>
              <a:t>руководитель:</a:t>
            </a:r>
            <a:br>
              <a:rPr lang="ru-RU" sz="1300" b="1" i="1" dirty="0">
                <a:solidFill>
                  <a:schemeClr val="bg2">
                    <a:lumMod val="10000"/>
                  </a:schemeClr>
                </a:solidFill>
              </a:rPr>
            </a:br>
            <a:r>
              <a:rPr lang="ru-RU" sz="1300" b="1" dirty="0">
                <a:solidFill>
                  <a:schemeClr val="bg2">
                    <a:lumMod val="10000"/>
                  </a:schemeClr>
                </a:solidFill>
              </a:rPr>
              <a:t>                                                                                </a:t>
            </a:r>
            <a:r>
              <a:rPr lang="ru-RU" sz="1300" b="1" dirty="0" smtClean="0">
                <a:solidFill>
                  <a:schemeClr val="bg2">
                    <a:lumMod val="10000"/>
                  </a:schemeClr>
                </a:solidFill>
              </a:rPr>
              <a:t/>
            </a:r>
            <a:br>
              <a:rPr lang="ru-RU" sz="1300" b="1" dirty="0" smtClean="0">
                <a:solidFill>
                  <a:schemeClr val="bg2">
                    <a:lumMod val="10000"/>
                  </a:schemeClr>
                </a:solidFill>
              </a:rPr>
            </a:br>
            <a:r>
              <a:rPr lang="ru-RU" sz="1300" b="1" dirty="0" smtClean="0">
                <a:solidFill>
                  <a:schemeClr val="bg2">
                    <a:lumMod val="10000"/>
                  </a:schemeClr>
                </a:solidFill>
              </a:rPr>
              <a:t>Новиков  М.Н. </a:t>
            </a:r>
            <a:br>
              <a:rPr lang="ru-RU" sz="1300" b="1" dirty="0" smtClean="0">
                <a:solidFill>
                  <a:schemeClr val="bg2">
                    <a:lumMod val="10000"/>
                  </a:schemeClr>
                </a:solidFill>
              </a:rPr>
            </a:br>
            <a:r>
              <a:rPr lang="ru-RU" sz="1300" b="1" dirty="0" smtClean="0">
                <a:solidFill>
                  <a:schemeClr val="bg2">
                    <a:lumMod val="10000"/>
                  </a:schemeClr>
                </a:solidFill>
              </a:rPr>
              <a:t>учитель </a:t>
            </a:r>
            <a:r>
              <a:rPr lang="ru-RU" sz="1300" b="1" dirty="0">
                <a:solidFill>
                  <a:schemeClr val="bg2">
                    <a:lumMod val="10000"/>
                  </a:schemeClr>
                </a:solidFill>
              </a:rPr>
              <a:t>физики</a:t>
            </a:r>
            <a:r>
              <a:rPr lang="ru-RU" sz="1300" dirty="0">
                <a:solidFill>
                  <a:schemeClr val="bg2">
                    <a:lumMod val="10000"/>
                  </a:schemeClr>
                </a:solidFill>
              </a:rPr>
              <a:t/>
            </a:r>
            <a:br>
              <a:rPr lang="ru-RU" sz="1300" dirty="0">
                <a:solidFill>
                  <a:schemeClr val="bg2">
                    <a:lumMod val="10000"/>
                  </a:schemeClr>
                </a:solidFill>
              </a:rPr>
            </a:br>
            <a:r>
              <a:rPr lang="ru-RU" sz="1300" b="1" dirty="0">
                <a:solidFill>
                  <a:schemeClr val="bg2">
                    <a:lumMod val="10000"/>
                  </a:schemeClr>
                </a:solidFill>
              </a:rPr>
              <a:t> </a:t>
            </a:r>
            <a:r>
              <a:rPr lang="ru-RU" sz="1300" b="1" dirty="0" smtClean="0">
                <a:solidFill>
                  <a:schemeClr val="bg2">
                    <a:lumMod val="10000"/>
                  </a:schemeClr>
                </a:solidFill>
              </a:rPr>
              <a:t>                                                                                                                                                                                 </a:t>
            </a:r>
            <a:r>
              <a:rPr lang="ru-RU" sz="1300" b="1" dirty="0" err="1" smtClean="0">
                <a:solidFill>
                  <a:schemeClr val="bg2">
                    <a:lumMod val="10000"/>
                  </a:schemeClr>
                </a:solidFill>
              </a:rPr>
              <a:t>Свищёвка</a:t>
            </a:r>
            <a:r>
              <a:rPr lang="ru-RU" sz="1300" b="1" dirty="0" smtClean="0">
                <a:solidFill>
                  <a:schemeClr val="bg2">
                    <a:lumMod val="10000"/>
                  </a:schemeClr>
                </a:solidFill>
              </a:rPr>
              <a:t> </a:t>
            </a:r>
            <a:r>
              <a:rPr lang="ru-RU" sz="1300" b="1" dirty="0" smtClean="0">
                <a:solidFill>
                  <a:schemeClr val="bg2">
                    <a:lumMod val="10000"/>
                  </a:schemeClr>
                </a:solidFill>
              </a:rPr>
              <a:t>2013 </a:t>
            </a:r>
            <a:r>
              <a:rPr lang="ru-RU" sz="1300" b="1" dirty="0" smtClean="0">
                <a:solidFill>
                  <a:schemeClr val="bg2">
                    <a:lumMod val="10000"/>
                  </a:schemeClr>
                </a:solidFill>
              </a:rPr>
              <a:t>.  </a:t>
            </a:r>
            <a:r>
              <a:rPr lang="ru-RU" sz="1300" dirty="0">
                <a:solidFill>
                  <a:schemeClr val="bg2">
                    <a:lumMod val="10000"/>
                  </a:schemeClr>
                </a:solidFill>
              </a:rPr>
              <a:t/>
            </a:r>
            <a:br>
              <a:rPr lang="ru-RU" sz="1300" dirty="0">
                <a:solidFill>
                  <a:schemeClr val="bg2">
                    <a:lumMod val="10000"/>
                  </a:schemeClr>
                </a:solidFill>
              </a:rPr>
            </a:br>
            <a:r>
              <a:rPr lang="ru-RU" sz="1300" b="1" dirty="0">
                <a:solidFill>
                  <a:schemeClr val="bg2">
                    <a:lumMod val="10000"/>
                  </a:schemeClr>
                </a:solidFill>
              </a:rPr>
              <a:t>                              </a:t>
            </a:r>
            <a:r>
              <a:rPr lang="ru-RU" b="1" dirty="0"/>
              <a:t>                            </a:t>
            </a:r>
            <a:br>
              <a:rPr lang="ru-RU" b="1" dirty="0"/>
            </a:br>
            <a:endParaRPr lang="ru-RU" dirty="0"/>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 Расчёт  массы гелия для системы «датчик-манометр»:</a:t>
            </a:r>
            <a:endParaRPr lang="ru-RU" sz="2000" dirty="0"/>
          </a:p>
        </p:txBody>
      </p:sp>
      <p:sp>
        <p:nvSpPr>
          <p:cNvPr id="3" name="Содержимое 2"/>
          <p:cNvSpPr>
            <a:spLocks noGrp="1"/>
          </p:cNvSpPr>
          <p:nvPr>
            <p:ph sz="quarter" idx="1"/>
          </p:nvPr>
        </p:nvSpPr>
        <p:spPr/>
        <p:txBody>
          <a:bodyPr>
            <a:normAutofit fontScale="40000" lnSpcReduction="20000"/>
          </a:bodyPr>
          <a:lstStyle/>
          <a:p>
            <a:r>
              <a:rPr lang="ru-RU" dirty="0" smtClean="0"/>
              <a:t>Возрастание и падение давления   </a:t>
            </a:r>
            <a:r>
              <a:rPr lang="en-US" b="1" i="1" dirty="0" smtClean="0"/>
              <a:t>p</a:t>
            </a:r>
            <a:r>
              <a:rPr lang="ru-RU" b="1" i="1" baseline="-25000" dirty="0" smtClean="0"/>
              <a:t>0</a:t>
            </a:r>
            <a:r>
              <a:rPr lang="ru-RU" dirty="0" smtClean="0"/>
              <a:t> в системе </a:t>
            </a:r>
            <a:r>
              <a:rPr lang="ru-RU" b="1" i="1" dirty="0" err="1" smtClean="0"/>
              <a:t>датчик-сигнальная</a:t>
            </a:r>
            <a:r>
              <a:rPr lang="ru-RU" b="1" i="1" dirty="0" smtClean="0"/>
              <a:t> трубка</a:t>
            </a:r>
            <a:r>
              <a:rPr lang="ru-RU" dirty="0" smtClean="0"/>
              <a:t>-</a:t>
            </a:r>
            <a:r>
              <a:rPr lang="ru-RU" b="1" i="1" dirty="0" smtClean="0"/>
              <a:t>манометр</a:t>
            </a:r>
            <a:r>
              <a:rPr lang="ru-RU" dirty="0" smtClean="0"/>
              <a:t> подчиняется законам идеального газа, т.к. гелий газ, приближённый к идеальному.[4]  Тогда  давление в трубке подчиняется формуле:</a:t>
            </a:r>
            <a:br>
              <a:rPr lang="ru-RU" dirty="0" smtClean="0"/>
            </a:br>
            <a:r>
              <a:rPr lang="ru-RU" dirty="0" smtClean="0"/>
              <a:t/>
            </a:r>
            <a:br>
              <a:rPr lang="ru-RU" dirty="0" smtClean="0"/>
            </a:br>
            <a:r>
              <a:rPr lang="ru-RU" dirty="0" smtClean="0"/>
              <a:t>               p</a:t>
            </a:r>
            <a:r>
              <a:rPr lang="ru-RU" baseline="-25000" dirty="0" smtClean="0"/>
              <a:t>0</a:t>
            </a:r>
            <a:r>
              <a:rPr lang="ru-RU" dirty="0" smtClean="0"/>
              <a:t>=nkT =</a:t>
            </a:r>
            <a:r>
              <a:rPr lang="en-US" dirty="0" err="1" smtClean="0"/>
              <a:t>NkT</a:t>
            </a:r>
            <a:r>
              <a:rPr lang="ru-RU" dirty="0" smtClean="0"/>
              <a:t>/</a:t>
            </a:r>
            <a:r>
              <a:rPr lang="en-US" dirty="0" smtClean="0"/>
              <a:t>V</a:t>
            </a:r>
            <a:r>
              <a:rPr lang="ru-RU" dirty="0" smtClean="0"/>
              <a:t>=</a:t>
            </a:r>
            <a:r>
              <a:rPr lang="en-US" dirty="0" err="1" smtClean="0"/>
              <a:t>mN</a:t>
            </a:r>
            <a:r>
              <a:rPr lang="en-US" baseline="-25000" dirty="0" err="1" smtClean="0"/>
              <a:t>a</a:t>
            </a:r>
            <a:r>
              <a:rPr lang="en-US" dirty="0" err="1" smtClean="0"/>
              <a:t>kT</a:t>
            </a:r>
            <a:r>
              <a:rPr lang="ru-RU" dirty="0" smtClean="0"/>
              <a:t>/</a:t>
            </a:r>
            <a:r>
              <a:rPr lang="en-US" dirty="0" smtClean="0"/>
              <a:t>MV</a:t>
            </a:r>
            <a:r>
              <a:rPr lang="ru-RU" dirty="0" smtClean="0"/>
              <a:t>= 4</a:t>
            </a:r>
            <a:r>
              <a:rPr lang="en-US" dirty="0" err="1" smtClean="0"/>
              <a:t>mN</a:t>
            </a:r>
            <a:r>
              <a:rPr lang="en-US" baseline="-25000" dirty="0" err="1" smtClean="0"/>
              <a:t>a</a:t>
            </a:r>
            <a:r>
              <a:rPr lang="en-US" dirty="0" err="1" smtClean="0"/>
              <a:t>kT</a:t>
            </a:r>
            <a:r>
              <a:rPr lang="ru-RU" dirty="0" smtClean="0"/>
              <a:t>/М</a:t>
            </a:r>
            <a:r>
              <a:rPr lang="ru-RU" i="1" dirty="0" smtClean="0"/>
              <a:t>П</a:t>
            </a:r>
            <a:r>
              <a:rPr lang="en-US" dirty="0" smtClean="0"/>
              <a:t>d</a:t>
            </a:r>
            <a:r>
              <a:rPr lang="ru-RU" baseline="30000" dirty="0" smtClean="0"/>
              <a:t>2</a:t>
            </a:r>
            <a:r>
              <a:rPr lang="en-US" dirty="0" smtClean="0"/>
              <a:t>L</a:t>
            </a:r>
            <a:r>
              <a:rPr lang="ru-RU" dirty="0" smtClean="0"/>
              <a:t>  (1)</a:t>
            </a:r>
            <a:br>
              <a:rPr lang="ru-RU" dirty="0" smtClean="0"/>
            </a:br>
            <a:r>
              <a:rPr lang="ru-RU" dirty="0" smtClean="0"/>
              <a:t>где:</a:t>
            </a:r>
            <a:br>
              <a:rPr lang="ru-RU" dirty="0" smtClean="0"/>
            </a:br>
            <a:r>
              <a:rPr lang="ru-RU" dirty="0" smtClean="0"/>
              <a:t>        </a:t>
            </a:r>
            <a:r>
              <a:rPr lang="en-US" dirty="0" smtClean="0"/>
              <a:t>p</a:t>
            </a:r>
            <a:r>
              <a:rPr lang="ru-RU" baseline="-25000" dirty="0" smtClean="0"/>
              <a:t>0-  </a:t>
            </a:r>
            <a:r>
              <a:rPr lang="ru-RU" dirty="0" smtClean="0"/>
              <a:t>давление в системе в Па  (</a:t>
            </a:r>
            <a:r>
              <a:rPr lang="en-US" dirty="0" smtClean="0"/>
              <a:t>p</a:t>
            </a:r>
            <a:r>
              <a:rPr lang="ru-RU" baseline="-25000" dirty="0" smtClean="0"/>
              <a:t>0</a:t>
            </a:r>
            <a:r>
              <a:rPr lang="ru-RU" dirty="0" smtClean="0"/>
              <a:t>=1,03*10</a:t>
            </a:r>
            <a:r>
              <a:rPr lang="ru-RU" baseline="30000" dirty="0" smtClean="0"/>
              <a:t>5 </a:t>
            </a:r>
            <a:r>
              <a:rPr lang="ru-RU" dirty="0" smtClean="0"/>
              <a:t> )</a:t>
            </a:r>
            <a:r>
              <a:rPr lang="ru-RU" baseline="-25000" dirty="0" smtClean="0"/>
              <a:t/>
            </a:r>
            <a:br>
              <a:rPr lang="ru-RU" baseline="-25000" dirty="0" smtClean="0"/>
            </a:br>
            <a:r>
              <a:rPr lang="ru-RU" baseline="-25000" dirty="0" smtClean="0"/>
              <a:t>            </a:t>
            </a:r>
            <a:r>
              <a:rPr lang="en-US" dirty="0" smtClean="0"/>
              <a:t>n</a:t>
            </a:r>
            <a:r>
              <a:rPr lang="ru-RU" dirty="0" smtClean="0"/>
              <a:t>  -концентрация молекул</a:t>
            </a:r>
            <a:br>
              <a:rPr lang="ru-RU" dirty="0" smtClean="0"/>
            </a:br>
            <a:r>
              <a:rPr lang="ru-RU" dirty="0" smtClean="0"/>
              <a:t>        </a:t>
            </a:r>
            <a:r>
              <a:rPr lang="en-US" dirty="0" smtClean="0"/>
              <a:t>T</a:t>
            </a:r>
            <a:r>
              <a:rPr lang="ru-RU" dirty="0" smtClean="0"/>
              <a:t>- абсолютная температура в К  (Т=273К)</a:t>
            </a:r>
            <a:br>
              <a:rPr lang="ru-RU" dirty="0" smtClean="0"/>
            </a:br>
            <a:r>
              <a:rPr lang="ru-RU" dirty="0" smtClean="0"/>
              <a:t>         </a:t>
            </a:r>
            <a:r>
              <a:rPr lang="en-US" dirty="0" smtClean="0"/>
              <a:t>m</a:t>
            </a:r>
            <a:r>
              <a:rPr lang="ru-RU" dirty="0" smtClean="0"/>
              <a:t>-масса гелия в сигнальной трубке ,кг</a:t>
            </a:r>
            <a:br>
              <a:rPr lang="ru-RU" dirty="0" smtClean="0"/>
            </a:br>
            <a:r>
              <a:rPr lang="ru-RU" dirty="0" smtClean="0"/>
              <a:t>        </a:t>
            </a:r>
            <a:r>
              <a:rPr lang="en-US" dirty="0" smtClean="0"/>
              <a:t>N</a:t>
            </a:r>
            <a:r>
              <a:rPr lang="en-US" baseline="-25000" dirty="0" smtClean="0"/>
              <a:t>a</a:t>
            </a:r>
            <a:r>
              <a:rPr lang="ru-RU" dirty="0" smtClean="0"/>
              <a:t>-число Авогадро,  6,02*10</a:t>
            </a:r>
            <a:r>
              <a:rPr lang="ru-RU" baseline="30000" dirty="0" smtClean="0"/>
              <a:t>23</a:t>
            </a:r>
            <a:r>
              <a:rPr lang="ru-RU" dirty="0" smtClean="0"/>
              <a:t> моль</a:t>
            </a:r>
            <a:r>
              <a:rPr lang="ru-RU" baseline="30000" dirty="0" smtClean="0"/>
              <a:t>-1</a:t>
            </a:r>
            <a:r>
              <a:rPr lang="ru-RU" dirty="0" smtClean="0"/>
              <a:t/>
            </a:r>
            <a:br>
              <a:rPr lang="ru-RU" dirty="0" smtClean="0"/>
            </a:br>
            <a:r>
              <a:rPr lang="ru-RU" dirty="0" smtClean="0"/>
              <a:t>         </a:t>
            </a:r>
            <a:r>
              <a:rPr lang="en-US" dirty="0" smtClean="0"/>
              <a:t>k</a:t>
            </a:r>
            <a:r>
              <a:rPr lang="ru-RU" dirty="0" smtClean="0"/>
              <a:t>- постоянная  Больцмана,  1,38*10</a:t>
            </a:r>
            <a:r>
              <a:rPr lang="ru-RU" baseline="30000" dirty="0" smtClean="0"/>
              <a:t>-23 </a:t>
            </a:r>
            <a:r>
              <a:rPr lang="ru-RU" dirty="0" smtClean="0"/>
              <a:t>Дж/К </a:t>
            </a:r>
            <a:br>
              <a:rPr lang="ru-RU" dirty="0" smtClean="0"/>
            </a:br>
            <a:r>
              <a:rPr lang="ru-RU" dirty="0" smtClean="0"/>
              <a:t>        </a:t>
            </a:r>
            <a:r>
              <a:rPr lang="en-US" dirty="0" smtClean="0"/>
              <a:t>M</a:t>
            </a:r>
            <a:r>
              <a:rPr lang="ru-RU" dirty="0" smtClean="0"/>
              <a:t>-молярная масса гелия,(М</a:t>
            </a:r>
            <a:r>
              <a:rPr lang="en-US" baseline="-25000" dirty="0" smtClean="0"/>
              <a:t>He</a:t>
            </a:r>
            <a:r>
              <a:rPr lang="ru-RU" dirty="0" smtClean="0"/>
              <a:t>= 4*10</a:t>
            </a:r>
            <a:r>
              <a:rPr lang="ru-RU" baseline="30000" dirty="0" smtClean="0"/>
              <a:t>-3 </a:t>
            </a:r>
            <a:r>
              <a:rPr lang="ru-RU" dirty="0" smtClean="0"/>
              <a:t>кг/моль)</a:t>
            </a:r>
            <a:br>
              <a:rPr lang="ru-RU" dirty="0" smtClean="0"/>
            </a:br>
            <a:r>
              <a:rPr lang="ru-RU" dirty="0" smtClean="0"/>
              <a:t>        </a:t>
            </a:r>
            <a:r>
              <a:rPr lang="en-US" dirty="0" smtClean="0"/>
              <a:t>V</a:t>
            </a:r>
            <a:r>
              <a:rPr lang="ru-RU" dirty="0"/>
              <a:t>-</a:t>
            </a:r>
            <a:r>
              <a:rPr lang="ru-RU" dirty="0" smtClean="0"/>
              <a:t> объём газа в сигнальной трубке, м</a:t>
            </a:r>
            <a:r>
              <a:rPr lang="ru-RU" baseline="30000" dirty="0" smtClean="0"/>
              <a:t>3</a:t>
            </a:r>
            <a:r>
              <a:rPr lang="ru-RU" dirty="0" smtClean="0"/>
              <a:t/>
            </a:r>
            <a:br>
              <a:rPr lang="ru-RU" dirty="0" smtClean="0"/>
            </a:br>
            <a:r>
              <a:rPr lang="ru-RU" i="1" dirty="0" smtClean="0"/>
              <a:t>        П</a:t>
            </a:r>
            <a:r>
              <a:rPr lang="ru-RU" dirty="0" smtClean="0"/>
              <a:t>- число 3,14</a:t>
            </a:r>
            <a:br>
              <a:rPr lang="ru-RU" dirty="0" smtClean="0"/>
            </a:br>
            <a:r>
              <a:rPr lang="ru-RU" dirty="0" smtClean="0"/>
              <a:t>        </a:t>
            </a:r>
            <a:r>
              <a:rPr lang="en-US" dirty="0" smtClean="0"/>
              <a:t>d</a:t>
            </a:r>
            <a:r>
              <a:rPr lang="ru-RU" dirty="0" smtClean="0"/>
              <a:t>- диаметр сигнальной трубки, м (</a:t>
            </a:r>
            <a:r>
              <a:rPr lang="en-US" dirty="0" smtClean="0"/>
              <a:t>d</a:t>
            </a:r>
            <a:r>
              <a:rPr lang="ru-RU" dirty="0" smtClean="0"/>
              <a:t>=1,2*10</a:t>
            </a:r>
            <a:r>
              <a:rPr lang="ru-RU" baseline="30000" dirty="0" smtClean="0"/>
              <a:t>-2</a:t>
            </a:r>
            <a:r>
              <a:rPr lang="ru-RU" dirty="0" smtClean="0"/>
              <a:t>)</a:t>
            </a:r>
            <a:br>
              <a:rPr lang="ru-RU" dirty="0" smtClean="0"/>
            </a:br>
            <a:r>
              <a:rPr lang="ru-RU" dirty="0" smtClean="0"/>
              <a:t>      </a:t>
            </a:r>
            <a:r>
              <a:rPr lang="en-US" dirty="0" smtClean="0"/>
              <a:t>L</a:t>
            </a:r>
            <a:r>
              <a:rPr lang="ru-RU" dirty="0" smtClean="0"/>
              <a:t>-длина сигнальной трубки, м (</a:t>
            </a:r>
            <a:r>
              <a:rPr lang="en-US" dirty="0" smtClean="0"/>
              <a:t>L</a:t>
            </a:r>
            <a:r>
              <a:rPr lang="ru-RU" dirty="0" smtClean="0"/>
              <a:t>=30)</a:t>
            </a:r>
            <a:br>
              <a:rPr lang="ru-RU" dirty="0" smtClean="0"/>
            </a:br>
            <a:r>
              <a:rPr lang="ru-RU" dirty="0" smtClean="0"/>
              <a:t>Из формулы(1) найдём массу гелия, необходимого для заправки системы:</a:t>
            </a:r>
            <a:br>
              <a:rPr lang="ru-RU" dirty="0" smtClean="0"/>
            </a:br>
            <a:r>
              <a:rPr lang="ru-RU" b="1" dirty="0" smtClean="0"/>
              <a:t>                 </a:t>
            </a:r>
            <a:r>
              <a:rPr lang="en-US" b="1" dirty="0" smtClean="0"/>
              <a:t>m</a:t>
            </a:r>
            <a:r>
              <a:rPr lang="ru-RU" b="1" dirty="0" smtClean="0"/>
              <a:t>=  </a:t>
            </a:r>
            <a:r>
              <a:rPr lang="en-US" b="1" dirty="0" smtClean="0"/>
              <a:t>p</a:t>
            </a:r>
            <a:r>
              <a:rPr lang="ru-RU" b="1" baseline="-25000" dirty="0" smtClean="0"/>
              <a:t>0</a:t>
            </a:r>
            <a:r>
              <a:rPr lang="ru-RU" b="1" dirty="0" smtClean="0"/>
              <a:t>М</a:t>
            </a:r>
            <a:r>
              <a:rPr lang="ru-RU" b="1" i="1" dirty="0" smtClean="0"/>
              <a:t>П</a:t>
            </a:r>
            <a:r>
              <a:rPr lang="en-US" b="1" dirty="0" smtClean="0"/>
              <a:t>d</a:t>
            </a:r>
            <a:r>
              <a:rPr lang="ru-RU" b="1" baseline="30000" dirty="0" smtClean="0"/>
              <a:t>2</a:t>
            </a:r>
            <a:r>
              <a:rPr lang="en-US" b="1" dirty="0" smtClean="0"/>
              <a:t>L</a:t>
            </a:r>
            <a:r>
              <a:rPr lang="ru-RU" b="1" dirty="0" smtClean="0"/>
              <a:t>/4</a:t>
            </a:r>
            <a:r>
              <a:rPr lang="en-US" b="1" dirty="0" err="1" smtClean="0"/>
              <a:t>N</a:t>
            </a:r>
            <a:r>
              <a:rPr lang="en-US" b="1" baseline="-25000" dirty="0" err="1" smtClean="0"/>
              <a:t>a</a:t>
            </a:r>
            <a:r>
              <a:rPr lang="en-US" b="1" dirty="0" err="1" smtClean="0"/>
              <a:t>kT</a:t>
            </a:r>
            <a:r>
              <a:rPr lang="ru-RU" b="1" dirty="0" smtClean="0"/>
              <a:t>  (2)</a:t>
            </a:r>
            <a:br>
              <a:rPr lang="ru-RU" b="1" dirty="0" smtClean="0"/>
            </a:br>
            <a:r>
              <a:rPr lang="ru-RU" b="1" dirty="0" smtClean="0"/>
              <a:t/>
            </a:r>
            <a:br>
              <a:rPr lang="ru-RU" b="1" dirty="0" smtClean="0"/>
            </a:br>
            <a:r>
              <a:rPr lang="en-US" b="1" dirty="0" smtClean="0"/>
              <a:t>m</a:t>
            </a:r>
            <a:r>
              <a:rPr lang="ru-RU" b="1" dirty="0" smtClean="0"/>
              <a:t>=1,03*10</a:t>
            </a:r>
            <a:r>
              <a:rPr lang="ru-RU" b="1" baseline="30000" dirty="0" smtClean="0"/>
              <a:t>5 </a:t>
            </a:r>
            <a:r>
              <a:rPr lang="ru-RU" b="1" dirty="0" smtClean="0"/>
              <a:t>* 4*10</a:t>
            </a:r>
            <a:r>
              <a:rPr lang="ru-RU" b="1" baseline="30000" dirty="0" smtClean="0"/>
              <a:t>-3</a:t>
            </a:r>
            <a:r>
              <a:rPr lang="ru-RU" b="1" dirty="0" smtClean="0"/>
              <a:t>*3,14*(1,2*10</a:t>
            </a:r>
            <a:r>
              <a:rPr lang="ru-RU" b="1" baseline="30000" dirty="0" smtClean="0"/>
              <a:t>-2</a:t>
            </a:r>
            <a:r>
              <a:rPr lang="ru-RU" b="1" dirty="0" smtClean="0"/>
              <a:t>)</a:t>
            </a:r>
            <a:r>
              <a:rPr lang="ru-RU" b="1" baseline="30000" dirty="0" smtClean="0"/>
              <a:t>2 </a:t>
            </a:r>
            <a:r>
              <a:rPr lang="ru-RU" b="1" dirty="0" smtClean="0"/>
              <a:t>*30/4*6,02*10</a:t>
            </a:r>
            <a:r>
              <a:rPr lang="ru-RU" b="1" baseline="30000" dirty="0" smtClean="0"/>
              <a:t>23</a:t>
            </a:r>
            <a:r>
              <a:rPr lang="ru-RU" b="1" dirty="0" smtClean="0"/>
              <a:t>*1,38*10</a:t>
            </a:r>
            <a:r>
              <a:rPr lang="ru-RU" b="1" baseline="30000" dirty="0" smtClean="0"/>
              <a:t>-23</a:t>
            </a:r>
            <a:r>
              <a:rPr lang="ru-RU" b="1" dirty="0" smtClean="0"/>
              <a:t>*273=0,6*10</a:t>
            </a:r>
            <a:r>
              <a:rPr lang="ru-RU" b="1" baseline="30000" dirty="0" smtClean="0"/>
              <a:t>-3 </a:t>
            </a:r>
            <a:r>
              <a:rPr lang="ru-RU" b="1" dirty="0" smtClean="0"/>
              <a:t>кг</a:t>
            </a:r>
            <a:br>
              <a:rPr lang="ru-RU" b="1" dirty="0" smtClean="0"/>
            </a:br>
            <a:r>
              <a:rPr lang="ru-RU" b="1" dirty="0" smtClean="0"/>
              <a:t/>
            </a:r>
            <a:br>
              <a:rPr lang="ru-RU" b="1" dirty="0" smtClean="0"/>
            </a:br>
            <a:r>
              <a:rPr lang="ru-RU" dirty="0" smtClean="0"/>
              <a:t>Сигнальная трубка располагается  в футляре, в качестве которого применяется полиэтиленовая труба диаметром 32 мм. Футляр вместе с трубкой укладывается</a:t>
            </a:r>
            <a:br>
              <a:rPr lang="ru-RU" dirty="0" smtClean="0"/>
            </a:br>
            <a:r>
              <a:rPr lang="ru-RU" dirty="0" smtClean="0"/>
              <a:t>ниже глубины промерзания ( для средней полосы 1,6 м)/ [3]  Это сделано с тем расчётом, чтобы сезонные колебания температуры мало влияли на изменение давления в сигнальной трубке. (</a:t>
            </a:r>
            <a:r>
              <a:rPr lang="ru-RU" dirty="0" err="1" smtClean="0"/>
              <a:t>ф</a:t>
            </a:r>
            <a:r>
              <a:rPr lang="ru-RU" dirty="0" smtClean="0"/>
              <a:t> 1)</a:t>
            </a:r>
            <a:r>
              <a:rPr lang="ru-RU" b="1" dirty="0" smtClean="0"/>
              <a:t/>
            </a:r>
            <a:br>
              <a:rPr lang="ru-RU" b="1" dirty="0" smtClean="0"/>
            </a:br>
            <a:endParaRPr lang="ru-RU" dirty="0"/>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608112"/>
          </a:xfrm>
        </p:spPr>
        <p:txBody>
          <a:bodyPr>
            <a:normAutofit/>
          </a:bodyPr>
          <a:lstStyle/>
          <a:p>
            <a:r>
              <a:rPr lang="ru-RU" sz="2000" b="1" dirty="0" smtClean="0"/>
              <a:t>Общий принцип работы:</a:t>
            </a:r>
            <a:endParaRPr lang="ru-RU" sz="2000" dirty="0"/>
          </a:p>
        </p:txBody>
      </p:sp>
      <p:sp>
        <p:nvSpPr>
          <p:cNvPr id="3" name="Содержимое 2"/>
          <p:cNvSpPr>
            <a:spLocks noGrp="1"/>
          </p:cNvSpPr>
          <p:nvPr>
            <p:ph idx="1"/>
          </p:nvPr>
        </p:nvSpPr>
        <p:spPr>
          <a:xfrm>
            <a:off x="467544" y="764704"/>
            <a:ext cx="8153400" cy="4495800"/>
          </a:xfrm>
        </p:spPr>
        <p:txBody>
          <a:bodyPr>
            <a:normAutofit/>
          </a:bodyPr>
          <a:lstStyle/>
          <a:p>
            <a:r>
              <a:rPr lang="ru-RU" sz="1400" dirty="0" smtClean="0"/>
              <a:t>При включении ЭЦВ в сеть  0.4 кВ насос начинает подавать воду в башню </a:t>
            </a:r>
            <a:r>
              <a:rPr lang="ru-RU" sz="1400" dirty="0" err="1" smtClean="0"/>
              <a:t>Рожновского</a:t>
            </a:r>
            <a:r>
              <a:rPr lang="ru-RU" sz="1400" dirty="0" smtClean="0"/>
              <a:t>, при этом повышается уровень воды а значит и давление, которое воздействует на резиновый шар, сжимая его. Резиновый шар связан с манометром ДМ5012Сг посредством трубы (металлопласт) заполненной гелием.</a:t>
            </a:r>
          </a:p>
          <a:p>
            <a:r>
              <a:rPr lang="ru-RU" sz="1400" dirty="0" smtClean="0"/>
              <a:t>По закону Паскаля[5] давление произведённое на жидкость или газ передается во все точки объёма одинаково, т.е. манометр, размещённый в </a:t>
            </a:r>
            <a:r>
              <a:rPr lang="ru-RU" sz="1400" dirty="0" err="1" smtClean="0"/>
              <a:t>электрощитовой</a:t>
            </a:r>
            <a:r>
              <a:rPr lang="ru-RU" sz="1400" dirty="0" smtClean="0"/>
              <a:t> 1  показывает гидростатическое давление в башне </a:t>
            </a:r>
            <a:r>
              <a:rPr lang="ru-RU" sz="1400" dirty="0" err="1" smtClean="0"/>
              <a:t>Рожновского</a:t>
            </a:r>
            <a:r>
              <a:rPr lang="ru-RU" sz="1400" dirty="0" smtClean="0"/>
              <a:t>.  Устанавливая верхний и нижний предел на манометре ДМ5012Сг, мы устанавливаем соответственно верхний и нижний уровень в башне </a:t>
            </a:r>
            <a:r>
              <a:rPr lang="ru-RU" sz="1400" dirty="0" err="1" smtClean="0"/>
              <a:t>Рожновского</a:t>
            </a:r>
            <a:r>
              <a:rPr lang="ru-RU" sz="1400" dirty="0" smtClean="0"/>
              <a:t> . Контакты  манометра ДМ5012Сг включает в схему управления насосом ЭЦВ.</a:t>
            </a:r>
            <a:endParaRPr lang="ru-RU" sz="1400" dirty="0"/>
          </a:p>
        </p:txBody>
      </p:sp>
      <p:pic>
        <p:nvPicPr>
          <p:cNvPr id="4" name="Picture 2" descr="C:\Users\Санёк\Desktop\000000000.gif"/>
          <p:cNvPicPr>
            <a:picLocks noChangeAspect="1" noChangeArrowheads="1" noCrop="1"/>
          </p:cNvPicPr>
          <p:nvPr/>
        </p:nvPicPr>
        <p:blipFill>
          <a:blip r:embed="rId2" cstate="print"/>
          <a:srcRect/>
          <a:stretch>
            <a:fillRect/>
          </a:stretch>
        </p:blipFill>
        <p:spPr bwMode="auto">
          <a:xfrm>
            <a:off x="611560" y="2863461"/>
            <a:ext cx="7704856" cy="3994539"/>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360040"/>
          </a:xfrm>
        </p:spPr>
        <p:txBody>
          <a:bodyPr>
            <a:normAutofit fontScale="90000"/>
          </a:bodyPr>
          <a:lstStyle/>
          <a:p>
            <a:r>
              <a:rPr lang="ru-RU" sz="2000" b="1" dirty="0"/>
              <a:t>Электрическая схема </a:t>
            </a:r>
            <a:r>
              <a:rPr lang="ru-RU" sz="2000" b="1" dirty="0" smtClean="0"/>
              <a:t>управления:</a:t>
            </a:r>
            <a:r>
              <a:rPr lang="ru-RU" sz="2000" dirty="0"/>
              <a:t/>
            </a:r>
            <a:br>
              <a:rPr lang="ru-RU" sz="2000" dirty="0"/>
            </a:br>
            <a:endParaRPr lang="ru-RU" sz="2000" dirty="0"/>
          </a:p>
        </p:txBody>
      </p:sp>
      <p:sp>
        <p:nvSpPr>
          <p:cNvPr id="3" name="Содержимое 2"/>
          <p:cNvSpPr>
            <a:spLocks noGrp="1"/>
          </p:cNvSpPr>
          <p:nvPr>
            <p:ph idx="1"/>
          </p:nvPr>
        </p:nvSpPr>
        <p:spPr>
          <a:xfrm>
            <a:off x="395536" y="836712"/>
            <a:ext cx="8229600" cy="2952328"/>
          </a:xfrm>
        </p:spPr>
        <p:txBody>
          <a:bodyPr>
            <a:normAutofit fontScale="92500"/>
          </a:bodyPr>
          <a:lstStyle/>
          <a:p>
            <a:r>
              <a:rPr lang="ru-RU" sz="1400" dirty="0"/>
              <a:t>При включении выключателя  В1 (АП-50) напряжение подаётся на клеммы магнитного пускателя К3 и реле контроля фаз К4. При отсутствии обрыва фаз, реле контроля фаз К4 срабатывает  и замыкает контакт К4. Напряжение подаётся на тумблер К2. При включении тумблера В4 в положение «</a:t>
            </a:r>
            <a:r>
              <a:rPr lang="ru-RU" sz="1400" dirty="0" err="1"/>
              <a:t>Авт</a:t>
            </a:r>
            <a:r>
              <a:rPr lang="ru-RU" sz="1400" dirty="0"/>
              <a:t>» ток проходит по цепи замыкающий контакт К4, контакт В4, контакт  НУ В3, катушка реле К1. При включении реле К1 блокируются замыкающие контакты   К1, К3. Включается магнитный пускатель К3,двигатель М запускается и начинается подача воды в башню </a:t>
            </a:r>
            <a:r>
              <a:rPr lang="ru-RU" sz="1400" dirty="0" err="1"/>
              <a:t>Рожновского</a:t>
            </a:r>
            <a:r>
              <a:rPr lang="ru-RU" sz="1400" dirty="0"/>
              <a:t>. Сигнальная лампа Л2  загорается  так как цепь питания  заблокирована замыкающим контактом К3. </a:t>
            </a:r>
            <a:br>
              <a:rPr lang="ru-RU" sz="1400" dirty="0"/>
            </a:br>
            <a:r>
              <a:rPr lang="ru-RU" sz="1400" dirty="0"/>
              <a:t>По мере повышения уровня в башне контакт НУ  В3 размыкается, но пускатель К3 не обесточивается, т.к. цепь заблокирована замыкающим контактом К3.</a:t>
            </a:r>
            <a:br>
              <a:rPr lang="ru-RU" sz="1400" dirty="0"/>
            </a:br>
            <a:r>
              <a:rPr lang="ru-RU" sz="1400" dirty="0"/>
              <a:t>При достижении предельного уровня в башне срабатывает замыкающий контакт  ВУ манометра В3, срабатывает реле К2, которая размыкает цепь питания  катушки К3 размыкающим контактом К2, цепь обесточивается, подача воды прекращается, сигнальная лампа Л2 обесточивается. По мере расходования  воды уровень в башне понижается и при достижении предельного нижнего уровня (программа задаётся при помощи настройки ДМ 5012 </a:t>
            </a:r>
            <a:r>
              <a:rPr lang="ru-RU" sz="1400" dirty="0" err="1"/>
              <a:t>Сг</a:t>
            </a:r>
            <a:r>
              <a:rPr lang="ru-RU" sz="1400" dirty="0"/>
              <a:t>) замыкается контакт НУ манометра В3 и процесс повторяется.[3]</a:t>
            </a:r>
          </a:p>
        </p:txBody>
      </p:sp>
      <p:sp>
        <p:nvSpPr>
          <p:cNvPr id="5" name="Прямоугольник 4"/>
          <p:cNvSpPr/>
          <p:nvPr/>
        </p:nvSpPr>
        <p:spPr>
          <a:xfrm>
            <a:off x="827584" y="4077072"/>
            <a:ext cx="7848872" cy="1600438"/>
          </a:xfrm>
          <a:prstGeom prst="rect">
            <a:avLst/>
          </a:prstGeom>
        </p:spPr>
        <p:txBody>
          <a:bodyPr wrap="square">
            <a:spAutoFit/>
          </a:bodyPr>
          <a:lstStyle/>
          <a:p>
            <a:r>
              <a:rPr lang="ru-RU" sz="1400" dirty="0"/>
              <a:t>В отличие от заводских схем управления (САУНА, КАСКАД, СУЗ) ,такой щит управления можно изготовить в домашних условиях, который отличается от вышеназванных выбором доступных и дешёвых элементов, характеризуются простотой технического обслуживания и текущего  ремонта.</a:t>
            </a:r>
            <a:br>
              <a:rPr lang="ru-RU" sz="1400" dirty="0"/>
            </a:br>
            <a:r>
              <a:rPr lang="ru-RU" sz="1400" dirty="0"/>
              <a:t>Заводские щиты управления изготовляют на базе интегральных схем, и любой перепад напряжения ( что не редкость в сельской местности) приводит к выходу всего щита управления.</a:t>
            </a:r>
            <a:br>
              <a:rPr lang="ru-RU" sz="1400" dirty="0"/>
            </a:br>
            <a:r>
              <a:rPr lang="ru-RU" sz="1400" dirty="0"/>
              <a:t/>
            </a:r>
            <a:br>
              <a:rPr lang="ru-RU" sz="1400" dirty="0"/>
            </a:br>
            <a:endParaRPr lang="ru-RU" sz="1400" dirty="0"/>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Электрическая и монтажная схемы щита управления ЭЦВ6-10-110</a:t>
            </a:r>
            <a:endParaRPr lang="ru-RU" sz="2000" dirty="0"/>
          </a:p>
        </p:txBody>
      </p:sp>
      <p:pic>
        <p:nvPicPr>
          <p:cNvPr id="4" name="Picture 2" descr="C:\Users\Санёк\Desktop\папки\Новая папка\схема.png"/>
          <p:cNvPicPr>
            <a:picLocks noGrp="1" noChangeAspect="1" noChangeArrowheads="1"/>
          </p:cNvPicPr>
          <p:nvPr>
            <p:ph idx="1"/>
          </p:nvPr>
        </p:nvPicPr>
        <p:blipFill>
          <a:blip r:embed="rId2" cstate="print"/>
          <a:srcRect/>
          <a:stretch>
            <a:fillRect/>
          </a:stretch>
        </p:blipFill>
        <p:spPr bwMode="auto">
          <a:xfrm>
            <a:off x="899592" y="1124744"/>
            <a:ext cx="8244408" cy="5460196"/>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30"/>
            <a:ext cx="8229600" cy="906690"/>
          </a:xfrm>
        </p:spPr>
        <p:txBody>
          <a:bodyPr>
            <a:normAutofit/>
          </a:bodyPr>
          <a:lstStyle/>
          <a:p>
            <a:r>
              <a:rPr lang="ru-RU" sz="2000" dirty="0" smtClean="0"/>
              <a:t>Принцип работы щита управления:</a:t>
            </a:r>
            <a:endParaRPr lang="ru-RU" sz="2000" dirty="0"/>
          </a:p>
        </p:txBody>
      </p:sp>
      <p:pic>
        <p:nvPicPr>
          <p:cNvPr id="1027" name="Picture 3" descr="C:\Users\Пользователь\Desktop\СХЕМА АНИМАЦИЯ\аним1.gif"/>
          <p:cNvPicPr>
            <a:picLocks noGrp="1" noChangeAspect="1" noChangeArrowheads="1" noCro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80728"/>
            <a:ext cx="824199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91468"/>
      </p:ext>
    </p:extLst>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2000" b="1" dirty="0"/>
              <a:t>Экономическая эффективность </a:t>
            </a:r>
            <a:r>
              <a:rPr lang="ru-RU" sz="2000" b="1" dirty="0" smtClean="0"/>
              <a:t>проекта:</a:t>
            </a:r>
            <a:r>
              <a:rPr lang="ru-RU" sz="2000" dirty="0"/>
              <a:t/>
            </a:r>
            <a:br>
              <a:rPr lang="ru-RU" sz="2000" dirty="0"/>
            </a:br>
            <a:endParaRPr lang="ru-RU" sz="2000" dirty="0"/>
          </a:p>
        </p:txBody>
      </p:sp>
      <p:graphicFrame>
        <p:nvGraphicFramePr>
          <p:cNvPr id="4" name="Содержимое 3"/>
          <p:cNvGraphicFramePr>
            <a:graphicFrameLocks noGrp="1"/>
          </p:cNvGraphicFramePr>
          <p:nvPr>
            <p:ph idx="1"/>
          </p:nvPr>
        </p:nvGraphicFramePr>
        <p:xfrm>
          <a:off x="2195736" y="3789040"/>
          <a:ext cx="3424555" cy="1104138"/>
        </p:xfrm>
        <a:graphic>
          <a:graphicData uri="http://schemas.openxmlformats.org/drawingml/2006/table">
            <a:tbl>
              <a:tblPr/>
              <a:tblGrid>
                <a:gridCol w="2524125"/>
                <a:gridCol w="900430"/>
              </a:tblGrid>
              <a:tr h="0">
                <a:tc>
                  <a:txBody>
                    <a:bodyPr/>
                    <a:lstStyle/>
                    <a:p>
                      <a:pPr algn="just">
                        <a:lnSpc>
                          <a:spcPct val="115000"/>
                        </a:lnSpc>
                        <a:spcAft>
                          <a:spcPts val="0"/>
                        </a:spcAft>
                      </a:pPr>
                      <a:r>
                        <a:rPr lang="ru-RU" sz="1050" b="1">
                          <a:solidFill>
                            <a:srgbClr val="000000"/>
                          </a:solidFill>
                          <a:latin typeface="Arial"/>
                          <a:ea typeface="Times New Roman"/>
                          <a:cs typeface="Times New Roman"/>
                        </a:rPr>
                        <a:t>Подача, м</a:t>
                      </a:r>
                      <a:r>
                        <a:rPr lang="ru-RU" sz="1050" b="1" baseline="30000">
                          <a:solidFill>
                            <a:srgbClr val="000000"/>
                          </a:solidFill>
                          <a:latin typeface="Arial"/>
                          <a:ea typeface="Times New Roman"/>
                          <a:cs typeface="Times New Roman"/>
                        </a:rPr>
                        <a:t>3</a:t>
                      </a:r>
                      <a:r>
                        <a:rPr lang="ru-RU" sz="1050" b="1">
                          <a:solidFill>
                            <a:srgbClr val="000000"/>
                          </a:solidFill>
                          <a:latin typeface="Arial"/>
                          <a:ea typeface="Times New Roman"/>
                          <a:cs typeface="Times New Roman"/>
                        </a:rPr>
                        <a:t>/ч</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solidFill>
                            <a:srgbClr val="000000"/>
                          </a:solidFill>
                          <a:latin typeface="Arial"/>
                          <a:ea typeface="Times New Roman"/>
                          <a:cs typeface="Times New Roman"/>
                        </a:rPr>
                        <a:t>10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050" b="1" dirty="0">
                          <a:solidFill>
                            <a:srgbClr val="000000"/>
                          </a:solidFill>
                          <a:latin typeface="Arial"/>
                          <a:ea typeface="Times New Roman"/>
                          <a:cs typeface="Times New Roman"/>
                        </a:rPr>
                        <a:t>Напор, м</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solidFill>
                            <a:srgbClr val="000000"/>
                          </a:solidFill>
                          <a:latin typeface="Arial"/>
                          <a:ea typeface="Times New Roman"/>
                          <a:cs typeface="Times New Roman"/>
                        </a:rPr>
                        <a:t>110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050" b="1">
                          <a:solidFill>
                            <a:srgbClr val="000000"/>
                          </a:solidFill>
                          <a:latin typeface="Arial"/>
                          <a:ea typeface="Times New Roman"/>
                          <a:cs typeface="Times New Roman"/>
                        </a:rPr>
                        <a:t>Потребляемый ток, А</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solidFill>
                            <a:srgbClr val="000000"/>
                          </a:solidFill>
                          <a:latin typeface="Arial"/>
                          <a:ea typeface="Times New Roman"/>
                          <a:cs typeface="Times New Roman"/>
                        </a:rPr>
                        <a:t>12</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050" b="1">
                          <a:solidFill>
                            <a:srgbClr val="000000"/>
                          </a:solidFill>
                          <a:latin typeface="Arial"/>
                          <a:ea typeface="Times New Roman"/>
                          <a:cs typeface="Times New Roman"/>
                        </a:rPr>
                        <a:t>Мощность, кВт</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solidFill>
                            <a:srgbClr val="000000"/>
                          </a:solidFill>
                          <a:latin typeface="Arial"/>
                          <a:ea typeface="Times New Roman"/>
                          <a:cs typeface="Times New Roman"/>
                        </a:rPr>
                        <a:t>5,5</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050" b="1">
                          <a:solidFill>
                            <a:srgbClr val="000000"/>
                          </a:solidFill>
                          <a:latin typeface="Arial"/>
                          <a:ea typeface="Times New Roman"/>
                          <a:cs typeface="Times New Roman"/>
                        </a:rPr>
                        <a:t>Частота вращения, об/мин</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solidFill>
                            <a:srgbClr val="000000"/>
                          </a:solidFill>
                          <a:latin typeface="Arial"/>
                          <a:ea typeface="Times New Roman"/>
                          <a:cs typeface="Times New Roman"/>
                        </a:rPr>
                        <a:t>3000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050" b="1" dirty="0">
                          <a:solidFill>
                            <a:srgbClr val="000000"/>
                          </a:solidFill>
                          <a:latin typeface="Arial"/>
                          <a:ea typeface="Times New Roman"/>
                          <a:cs typeface="Times New Roman"/>
                        </a:rPr>
                        <a:t>КПД</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dirty="0">
                          <a:solidFill>
                            <a:srgbClr val="000000"/>
                          </a:solidFill>
                          <a:latin typeface="Arial"/>
                          <a:ea typeface="Times New Roman"/>
                          <a:cs typeface="Times New Roman"/>
                        </a:rPr>
                        <a:t>0.7</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153" name="Rectangle 1"/>
          <p:cNvSpPr>
            <a:spLocks noChangeArrowheads="1"/>
          </p:cNvSpPr>
          <p:nvPr/>
        </p:nvSpPr>
        <p:spPr bwMode="auto">
          <a:xfrm>
            <a:off x="467544" y="19888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расчёта экономической  эффективности устройства в качестве примера</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выберем наиболее распространённый агрегат ЭЦВ6-10-110</a:t>
            </a:r>
            <a:b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Технические характеристики:   [8,9]</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15616" y="5445224"/>
            <a:ext cx="6696744" cy="646331"/>
          </a:xfrm>
          <a:prstGeom prst="rect">
            <a:avLst/>
          </a:prstGeom>
        </p:spPr>
        <p:txBody>
          <a:bodyPr wrap="square">
            <a:spAutoFit/>
          </a:bodyPr>
          <a:lstStyle/>
          <a:p>
            <a:r>
              <a:rPr lang="ru-RU" b="1" dirty="0"/>
              <a:t> Таблица1.    Расчёт экономической эффективности проекта</a:t>
            </a:r>
            <a:br>
              <a:rPr lang="ru-RU" b="1" dirty="0"/>
            </a:br>
            <a:endParaRPr lang="ru-RU" dirty="0"/>
          </a:p>
        </p:txBody>
      </p:sp>
      <p:pic>
        <p:nvPicPr>
          <p:cNvPr id="2050" name="Picture 2" descr="C:\Users\Санёк\Desktop\Снимок.PNG"/>
          <p:cNvPicPr>
            <a:picLocks noGrp="1" noChangeAspect="1" noChangeArrowheads="1"/>
          </p:cNvPicPr>
          <p:nvPr>
            <p:ph idx="1"/>
          </p:nvPr>
        </p:nvPicPr>
        <p:blipFill>
          <a:blip r:embed="rId2" cstate="print"/>
          <a:srcRect/>
          <a:stretch>
            <a:fillRect/>
          </a:stretch>
        </p:blipFill>
        <p:spPr bwMode="auto">
          <a:xfrm>
            <a:off x="1187450" y="702210"/>
            <a:ext cx="6357938" cy="450584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endParaRPr lang="ru-RU" sz="1400" b="1" dirty="0" smtClean="0"/>
          </a:p>
          <a:p>
            <a:endParaRPr lang="ru-RU" sz="1400" b="1" dirty="0"/>
          </a:p>
          <a:p>
            <a:pPr>
              <a:buNone/>
            </a:pPr>
            <a:r>
              <a:rPr lang="ru-RU" sz="1400" b="1" dirty="0" smtClean="0"/>
              <a:t>Рис </a:t>
            </a:r>
            <a:r>
              <a:rPr lang="ru-RU" sz="1400" b="1" dirty="0"/>
              <a:t>4. Зависимость стоимости электрической энергии(тыс. рублей) от продолжительности включения (ПВ, %) агрегата ЭЦВ:-10-110</a:t>
            </a:r>
          </a:p>
          <a:p>
            <a:r>
              <a:rPr lang="ru-RU" sz="1400" dirty="0"/>
              <a:t/>
            </a:r>
            <a:br>
              <a:rPr lang="ru-RU" sz="1400" dirty="0"/>
            </a:br>
            <a:r>
              <a:rPr lang="ru-RU" sz="1400" dirty="0"/>
              <a:t/>
            </a:r>
            <a:br>
              <a:rPr lang="ru-RU" sz="1400" dirty="0"/>
            </a:br>
            <a:endParaRPr lang="ru-RU" sz="1400" dirty="0" smtClean="0"/>
          </a:p>
          <a:p>
            <a:endParaRPr lang="ru-RU" sz="1400" dirty="0"/>
          </a:p>
          <a:p>
            <a:pPr>
              <a:buNone/>
            </a:pPr>
            <a:r>
              <a:rPr lang="ru-RU" sz="1400" dirty="0" smtClean="0"/>
              <a:t>Из </a:t>
            </a:r>
            <a:r>
              <a:rPr lang="ru-RU" sz="1400" dirty="0"/>
              <a:t>графика видно, что при уменьшении продолжительности включения (ПВ) снижается потребление электроэнергии и связанное с ним стоимость затрат на услуги водоснабжения. При этом уменьшается износ оборудования, главным из которых является насос  ЭЦВ. Сам агрегат  относительно дорог(15-20 тыс. </a:t>
            </a:r>
            <a:r>
              <a:rPr lang="ru-RU" sz="1400" dirty="0" err="1"/>
              <a:t>руб</a:t>
            </a:r>
            <a:r>
              <a:rPr lang="ru-RU" sz="1400" dirty="0"/>
              <a:t>), а стоимость его демонтажа превышает стоимость ЭЦВ  в 1,5-2 раза .(25-30 тыс. </a:t>
            </a:r>
            <a:r>
              <a:rPr lang="ru-RU" sz="1400" dirty="0" err="1"/>
              <a:t>руб</a:t>
            </a:r>
            <a:r>
              <a:rPr lang="ru-RU" sz="1400" dirty="0"/>
              <a:t>)</a:t>
            </a:r>
            <a:br>
              <a:rPr lang="ru-RU" sz="1400" dirty="0"/>
            </a:br>
            <a:endParaRPr lang="ru-RU" sz="1400" dirty="0"/>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Диаграмма 4"/>
          <p:cNvGraphicFramePr/>
          <p:nvPr/>
        </p:nvGraphicFramePr>
        <p:xfrm>
          <a:off x="1619672" y="33265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4515"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Заключение:</a:t>
            </a:r>
            <a:endParaRPr lang="ru-RU" sz="2000" dirty="0"/>
          </a:p>
        </p:txBody>
      </p:sp>
      <p:sp>
        <p:nvSpPr>
          <p:cNvPr id="3" name="Содержимое 2"/>
          <p:cNvSpPr>
            <a:spLocks noGrp="1"/>
          </p:cNvSpPr>
          <p:nvPr>
            <p:ph idx="1"/>
          </p:nvPr>
        </p:nvSpPr>
        <p:spPr>
          <a:xfrm>
            <a:off x="395536" y="1052736"/>
            <a:ext cx="8229600" cy="4525963"/>
          </a:xfrm>
        </p:spPr>
        <p:txBody>
          <a:bodyPr>
            <a:normAutofit lnSpcReduction="10000"/>
          </a:bodyPr>
          <a:lstStyle/>
          <a:p>
            <a:pPr>
              <a:buNone/>
            </a:pPr>
            <a:r>
              <a:rPr lang="ru-RU" dirty="0"/>
              <a:t/>
            </a:r>
            <a:br>
              <a:rPr lang="ru-RU" dirty="0"/>
            </a:br>
            <a:r>
              <a:rPr lang="ru-RU" sz="2000" dirty="0"/>
              <a:t/>
            </a:r>
            <a:br>
              <a:rPr lang="ru-RU" sz="2000" dirty="0"/>
            </a:br>
            <a:r>
              <a:rPr lang="ru-RU" sz="2000" dirty="0"/>
              <a:t>Практическая реализация  предложенного проекта позволит:</a:t>
            </a:r>
            <a:br>
              <a:rPr lang="ru-RU" sz="2000" dirty="0"/>
            </a:br>
            <a:r>
              <a:rPr lang="ru-RU" sz="2000" dirty="0"/>
              <a:t>а) разместить оборудование в доступных местах;</a:t>
            </a:r>
            <a:br>
              <a:rPr lang="ru-RU" sz="2000" dirty="0"/>
            </a:br>
            <a:r>
              <a:rPr lang="ru-RU" sz="2000" dirty="0"/>
              <a:t>б) снизить затраты на техническое обслуживание и ремонт;</a:t>
            </a:r>
            <a:br>
              <a:rPr lang="ru-RU" sz="2000" dirty="0"/>
            </a:br>
            <a:r>
              <a:rPr lang="ru-RU" sz="2000" dirty="0"/>
              <a:t>в) сократить число оперативных переключений  ;</a:t>
            </a:r>
            <a:br>
              <a:rPr lang="ru-RU" sz="2000" dirty="0"/>
            </a:br>
            <a:r>
              <a:rPr lang="ru-RU" sz="2000" dirty="0"/>
              <a:t>г) практически снять вопрос о защите электрооборудования от работы </a:t>
            </a:r>
            <a:r>
              <a:rPr lang="ru-RU" sz="2000" dirty="0" smtClean="0"/>
              <a:t> в </a:t>
            </a:r>
            <a:r>
              <a:rPr lang="ru-RU" sz="2000" dirty="0" err="1" smtClean="0"/>
              <a:t>неполнофазном</a:t>
            </a:r>
            <a:r>
              <a:rPr lang="ru-RU" sz="2000" dirty="0" smtClean="0"/>
              <a:t> </a:t>
            </a:r>
            <a:r>
              <a:rPr lang="ru-RU" sz="2000" dirty="0"/>
              <a:t>режиме;</a:t>
            </a:r>
            <a:br>
              <a:rPr lang="ru-RU" sz="2000" dirty="0"/>
            </a:br>
            <a:r>
              <a:rPr lang="ru-RU" sz="2000" dirty="0"/>
              <a:t>д) избежать  неконтролируемый расход воды(перелив)</a:t>
            </a:r>
            <a:br>
              <a:rPr lang="ru-RU" sz="2000" dirty="0"/>
            </a:br>
            <a:r>
              <a:rPr lang="ru-RU" sz="2000" dirty="0"/>
              <a:t>е)  снизить себестоимость продукции.      </a:t>
            </a:r>
            <a:br>
              <a:rPr lang="ru-RU" sz="2000" dirty="0"/>
            </a:br>
            <a:r>
              <a:rPr lang="ru-RU" sz="2000" dirty="0"/>
              <a:t/>
            </a:r>
            <a:br>
              <a:rPr lang="ru-RU" sz="2000" dirty="0"/>
            </a:br>
            <a:r>
              <a:rPr lang="ru-RU" sz="2000" dirty="0" smtClean="0"/>
              <a:t>Мы думаем, что наш проект вызовет интерес не только у вас, но и у специалистов, которые непосредственно </a:t>
            </a:r>
            <a:r>
              <a:rPr lang="ru-RU" sz="2000" smtClean="0"/>
              <a:t>занимаются водоснабжением </a:t>
            </a:r>
            <a:r>
              <a:rPr lang="ru-RU" sz="2000" dirty="0" smtClean="0"/>
              <a:t>сельских населённых пунктов.</a:t>
            </a:r>
            <a:r>
              <a:rPr lang="ru-RU" sz="2000" dirty="0"/>
              <a:t/>
            </a:r>
            <a:br>
              <a:rPr lang="ru-RU" sz="2000" dirty="0"/>
            </a:br>
            <a:endParaRPr lang="ru-RU" sz="2000" dirty="0"/>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772400" cy="634082"/>
          </a:xfrm>
        </p:spPr>
        <p:txBody>
          <a:bodyPr>
            <a:normAutofit fontScale="90000"/>
          </a:bodyPr>
          <a:lstStyle/>
          <a:p>
            <a:r>
              <a:rPr lang="ru-RU" sz="2000" dirty="0" smtClean="0"/>
              <a:t>Общая характеристика полезных для хозяйства свойств и область возможного применения: </a:t>
            </a:r>
            <a:endParaRPr lang="ru-RU" sz="2000" dirty="0"/>
          </a:p>
        </p:txBody>
      </p:sp>
      <p:sp>
        <p:nvSpPr>
          <p:cNvPr id="3" name="Содержимое 2"/>
          <p:cNvSpPr>
            <a:spLocks noGrp="1"/>
          </p:cNvSpPr>
          <p:nvPr>
            <p:ph sz="quarter" idx="1"/>
          </p:nvPr>
        </p:nvSpPr>
        <p:spPr>
          <a:xfrm>
            <a:off x="107504" y="1340768"/>
            <a:ext cx="6120680" cy="4824536"/>
          </a:xfrm>
        </p:spPr>
        <p:txBody>
          <a:bodyPr>
            <a:normAutofit fontScale="47500" lnSpcReduction="20000"/>
          </a:bodyPr>
          <a:lstStyle/>
          <a:p>
            <a:r>
              <a:rPr lang="ru-RU" dirty="0" smtClean="0"/>
              <a:t>В сельском хозяйстве расходуется большое количество воды  в жилищно-коммунальном секторе, на поение животных и птицы уход за ними, приготовления кормов, мойку доильной аппаратуры, посуды на переработку продукции животноводства, полив приусадебных участков и на другие цели.  Водоснабжение является трудоёмким процессом, электрификация и автоматизация которого облегчает труд человека и повышают его производительность.</a:t>
            </a:r>
            <a:r>
              <a:rPr lang="ru-RU" i="1" dirty="0" smtClean="0"/>
              <a:t/>
            </a:r>
            <a:br>
              <a:rPr lang="ru-RU" i="1" dirty="0" smtClean="0"/>
            </a:br>
            <a:r>
              <a:rPr lang="ru-RU" dirty="0" smtClean="0"/>
              <a:t>   Надежность является одним из важнейших свойств, которыми должна обладать система водоснабжения. Всякая инженерная система массового обслуживания, система водоснабжения должна быть запроектирована и устроена так, чтобы она удовлетворяла требованиям потребителей воды при нормальной работе (то есть будучи полностью исправной) и чтобы уровень снабжения потребителей не падал ниже установленного допустимого предела при возникновении в ней любых возможных неисправностей. Указанное снижение уровня водоснабжения может выразиться в снижении количества подаваемой воды, в снижении давлений в критических точках сети, в ухудшении качества подаваемой воды и т. д. Надежность систем сельскохозяйственного водоснабжения непосредственно влияет на их технико-экономические показатели при эксплуатации: снижение срока окупаемости; экономию от снижения себестоимости воды; сохранение или улучшение качества воды в результате наличия совершенных типов зданий, сооружений и оборудования; экономию затрат на капитальный и текущий ремонт, а также единовременных затрат.(1)</a:t>
            </a:r>
            <a:r>
              <a:rPr lang="ru-RU" i="1" dirty="0" smtClean="0"/>
              <a:t/>
            </a:r>
            <a:br>
              <a:rPr lang="ru-RU" i="1" dirty="0" smtClean="0"/>
            </a:br>
            <a:r>
              <a:rPr lang="ru-RU" dirty="0" smtClean="0"/>
              <a:t>      В сельском хозяйстве применяют </a:t>
            </a:r>
            <a:r>
              <a:rPr lang="ru-RU" dirty="0" err="1" smtClean="0"/>
              <a:t>безбашенные</a:t>
            </a:r>
            <a:r>
              <a:rPr lang="ru-RU" dirty="0" smtClean="0"/>
              <a:t> и башенные насосные установки.  Так как сельские населённые пункты  в основном относятся к </a:t>
            </a:r>
            <a:r>
              <a:rPr lang="en-US" dirty="0" smtClean="0"/>
              <a:t>III</a:t>
            </a:r>
            <a:r>
              <a:rPr lang="ru-RU" dirty="0" smtClean="0"/>
              <a:t>-</a:t>
            </a:r>
            <a:r>
              <a:rPr lang="en-US" dirty="0" smtClean="0"/>
              <a:t>e</a:t>
            </a:r>
            <a:r>
              <a:rPr lang="ru-RU" dirty="0" err="1" smtClean="0"/>
              <a:t>й</a:t>
            </a:r>
            <a:r>
              <a:rPr lang="ru-RU" dirty="0" smtClean="0"/>
              <a:t> категории электроснабжения то в сёлах получили распространение башенные насосные установки. Наличие  водонапорной башни в башенной насосной установки позволяет иметь требуемый напор и необходимый запас воды, а также обеспечивает работу </a:t>
            </a:r>
            <a:r>
              <a:rPr lang="ru-RU" dirty="0" err="1" smtClean="0"/>
              <a:t>электронасосного</a:t>
            </a:r>
            <a:r>
              <a:rPr lang="ru-RU" dirty="0" smtClean="0"/>
              <a:t> агрегата с наибольшим К.П.Д при значительном сокращении времени работы в течение суток по сравнению с работой насосного агрегата непосредственно водоразборную сеть.</a:t>
            </a:r>
            <a:br>
              <a:rPr lang="ru-RU" dirty="0" smtClean="0"/>
            </a:b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4132" y="1556793"/>
            <a:ext cx="22385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Буровые </a:t>
            </a:r>
            <a:r>
              <a:rPr lang="ru-RU" dirty="0" smtClean="0"/>
              <a:t>скважины:</a:t>
            </a:r>
            <a:endParaRPr lang="ru-RU" dirty="0"/>
          </a:p>
        </p:txBody>
      </p:sp>
      <p:sp>
        <p:nvSpPr>
          <p:cNvPr id="3" name="Объект 2"/>
          <p:cNvSpPr>
            <a:spLocks noGrp="1"/>
          </p:cNvSpPr>
          <p:nvPr>
            <p:ph idx="1"/>
          </p:nvPr>
        </p:nvSpPr>
        <p:spPr>
          <a:xfrm>
            <a:off x="457200" y="1600200"/>
            <a:ext cx="5122912" cy="4525963"/>
          </a:xfrm>
        </p:spPr>
        <p:txBody>
          <a:bodyPr>
            <a:normAutofit/>
          </a:bodyPr>
          <a:lstStyle/>
          <a:p>
            <a:r>
              <a:rPr lang="ru-RU" sz="1600" dirty="0"/>
              <a:t>Буровые скважины — наиболее распространенный вид водоприемных сооружений для систем </a:t>
            </a:r>
            <a:r>
              <a:rPr lang="ru-RU" sz="1600" dirty="0" smtClean="0"/>
              <a:t>сельскохозяйственного </a:t>
            </a:r>
            <a:r>
              <a:rPr lang="ru-RU" sz="1600" dirty="0"/>
              <a:t>водоснабжения. Буровые скважины применяют обычно при сравнительно глубоком залегании водоносных пластов и значительной их мощности. В связи с этим характерной особенностью скважин является относительно малый диаметр (облегчающий прохождение большой толщи пород) и </a:t>
            </a:r>
            <a:r>
              <a:rPr lang="ru-RU" sz="1600" dirty="0" smtClean="0"/>
              <a:t>относительно </a:t>
            </a:r>
            <a:r>
              <a:rPr lang="ru-RU" sz="1600" dirty="0"/>
              <a:t>большая длина водоприемной части. В тех случаях, когда этого требуют гидрогеологические условия, водопри­емную часть скважин оборудуют специальными фильтрами.</a:t>
            </a:r>
          </a:p>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916832"/>
            <a:ext cx="255428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837744"/>
      </p:ext>
    </p:extLst>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536104"/>
          </a:xfrm>
        </p:spPr>
        <p:txBody>
          <a:bodyPr>
            <a:normAutofit/>
          </a:bodyPr>
          <a:lstStyle/>
          <a:p>
            <a:r>
              <a:rPr lang="ru-RU" sz="2000" dirty="0" smtClean="0"/>
              <a:t>Постановка задачи:</a:t>
            </a:r>
            <a:endParaRPr lang="ru-RU" sz="2000" dirty="0"/>
          </a:p>
        </p:txBody>
      </p:sp>
      <p:sp>
        <p:nvSpPr>
          <p:cNvPr id="3" name="Содержимое 2"/>
          <p:cNvSpPr>
            <a:spLocks noGrp="1"/>
          </p:cNvSpPr>
          <p:nvPr>
            <p:ph idx="1"/>
          </p:nvPr>
        </p:nvSpPr>
        <p:spPr>
          <a:xfrm>
            <a:off x="0" y="1124744"/>
            <a:ext cx="8153400" cy="4495800"/>
          </a:xfrm>
        </p:spPr>
        <p:txBody>
          <a:bodyPr>
            <a:normAutofit/>
          </a:bodyPr>
          <a:lstStyle/>
          <a:p>
            <a:r>
              <a:rPr lang="ru-RU" sz="1100" dirty="0" smtClean="0"/>
              <a:t> Таким образом, наиболее распространенная схема механизированного водоснабжения поселков, животноводческих ферм и комплексов состоит из следующих сооружений: буровой ( артезианской) ,  напорно-регулирующих сооружений и разводящей сети . </a:t>
            </a:r>
            <a:br>
              <a:rPr lang="ru-RU" sz="1100" dirty="0" smtClean="0"/>
            </a:br>
            <a:r>
              <a:rPr lang="ru-RU" sz="1100" dirty="0" smtClean="0"/>
              <a:t>Артезианская скважина, водоподъёмное оборудование, водонапорные ёмкости  (башня </a:t>
            </a:r>
            <a:r>
              <a:rPr lang="ru-RU" sz="1100" dirty="0" err="1" smtClean="0"/>
              <a:t>Рожновского</a:t>
            </a:r>
            <a:r>
              <a:rPr lang="ru-RU" sz="1100" dirty="0" smtClean="0"/>
              <a:t>), распределительная сеть с запорно-регулирующей арматурой образуют систему водоснабжения объектов.</a:t>
            </a:r>
            <a:br>
              <a:rPr lang="ru-RU" sz="1100" dirty="0" smtClean="0"/>
            </a:br>
            <a:r>
              <a:rPr lang="ru-RU" sz="1100" dirty="0" smtClean="0"/>
              <a:t>Применяемые  сельском  хозяйстве систем управления (САУНА, КАСКАД, СУЗ), предназначены для местного, автоматического и дистанционного управления электронасосами. Система состоит из станций управления, электронных датчиков в баке водонапорной башни , реле давления, манометра типа ЭКМ и датчика сухого хода. Станции  управления  рас</a:t>
            </a:r>
            <a:r>
              <a:rPr lang="en-US" sz="1100" dirty="0" smtClean="0"/>
              <a:t>c</a:t>
            </a:r>
            <a:r>
              <a:rPr lang="ru-RU" sz="1100" dirty="0" smtClean="0"/>
              <a:t>читаны на работу в длительном режиме. Датчики уровней воды и датчики «сухого хода» закрепляются вертикально и обеспечивают контроль уровня воды(в баке, скважине) при температуре воды от 274 до 313 К (от 1 до 40 </a:t>
            </a:r>
            <a:r>
              <a:rPr lang="ru-RU" sz="1100" baseline="30000" dirty="0" smtClean="0"/>
              <a:t>О </a:t>
            </a:r>
            <a:r>
              <a:rPr lang="ru-RU" sz="1100" dirty="0" smtClean="0"/>
              <a:t>С).Реле давления и температуры располагают либо на нагнетательном , либо в башне, либо расходном  водопроводах.(3) Все вышеперечисленные схемы автоматизации имеют недостатки:</a:t>
            </a:r>
          </a:p>
          <a:p>
            <a:r>
              <a:rPr lang="ru-RU" sz="1100" dirty="0" smtClean="0"/>
              <a:t>а) место расположения датчиков на высоте;</a:t>
            </a:r>
          </a:p>
          <a:p>
            <a:r>
              <a:rPr lang="ru-RU" sz="1100" dirty="0" smtClean="0"/>
              <a:t>б) отказы в зимний период, связанные с обледенением;</a:t>
            </a:r>
          </a:p>
          <a:p>
            <a:r>
              <a:rPr lang="ru-RU" sz="1100" dirty="0" smtClean="0"/>
              <a:t>в) трудности в обслуживании как в летний так и в зимний период;</a:t>
            </a:r>
          </a:p>
          <a:p>
            <a:r>
              <a:rPr lang="ru-RU" sz="1100" dirty="0" smtClean="0"/>
              <a:t>г) расположение датчиков и реле в особо сырых помещениях;</a:t>
            </a:r>
          </a:p>
          <a:p>
            <a:r>
              <a:rPr lang="ru-RU" sz="1100" dirty="0" err="1" smtClean="0"/>
              <a:t>д</a:t>
            </a:r>
            <a:r>
              <a:rPr lang="ru-RU" sz="1100" dirty="0" smtClean="0"/>
              <a:t>) воздушные прокладки сигнального кабеля;</a:t>
            </a:r>
          </a:p>
          <a:p>
            <a:r>
              <a:rPr lang="ru-RU" sz="1100" dirty="0" smtClean="0"/>
              <a:t>е)  гидравлические удары ,падения давления.</a:t>
            </a:r>
          </a:p>
          <a:p>
            <a:endParaRPr lang="ru-RU" dirty="0"/>
          </a:p>
        </p:txBody>
      </p:sp>
      <p:pic>
        <p:nvPicPr>
          <p:cNvPr id="1027" name="Picture 3" descr="C:\Users\Пользователь\Desktop\Снимок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699829"/>
            <a:ext cx="1512168" cy="18678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Пользователь\Desktop\Снимок.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4309400"/>
            <a:ext cx="2091499" cy="22745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Пользователь\Desktop\Снимок.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411310"/>
            <a:ext cx="1514475"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899592" y="-3915816"/>
            <a:ext cx="6492739" cy="59093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Предлагается иная схема автоматического управления системой водоснабжения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использованием артезианской скважины и башни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Рожновского</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Система состоит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1.Щит управления;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2.Электроконтактный манометр ДМ5012Сг</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3.Датчик давления;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4.Металопластиковая труба Д-15мм;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=30м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5.Контрольный манометр;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Пользователь\Desktop\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993742"/>
            <a:ext cx="6512970" cy="452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48680"/>
            <a:ext cx="8153400" cy="536104"/>
          </a:xfrm>
        </p:spPr>
        <p:txBody>
          <a:bodyPr>
            <a:normAutofit fontScale="90000"/>
          </a:bodyPr>
          <a:lstStyle/>
          <a:p>
            <a:r>
              <a:rPr lang="ru-RU" sz="2000" b="1" dirty="0" smtClean="0"/>
              <a:t> </a:t>
            </a:r>
            <a:br>
              <a:rPr lang="ru-RU" sz="2000" b="1"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smtClean="0"/>
              <a:t>Предлагаемый проект датчика давления:</a:t>
            </a:r>
            <a:br>
              <a:rPr lang="ru-RU" sz="2000" dirty="0" smtClean="0"/>
            </a:br>
            <a:r>
              <a:rPr lang="ru-RU" sz="2000" dirty="0" smtClean="0"/>
              <a:t/>
            </a:r>
            <a:br>
              <a:rPr lang="ru-RU" sz="2000" dirty="0" smtClean="0"/>
            </a:br>
            <a:endParaRPr lang="ru-RU" sz="2000" dirty="0"/>
          </a:p>
        </p:txBody>
      </p:sp>
      <p:sp>
        <p:nvSpPr>
          <p:cNvPr id="3" name="Содержимое 2"/>
          <p:cNvSpPr>
            <a:spLocks noGrp="1"/>
          </p:cNvSpPr>
          <p:nvPr>
            <p:ph sz="quarter" idx="1"/>
          </p:nvPr>
        </p:nvSpPr>
        <p:spPr>
          <a:xfrm>
            <a:off x="827584" y="692696"/>
            <a:ext cx="7520940" cy="3579849"/>
          </a:xfrm>
        </p:spPr>
        <p:txBody>
          <a:bodyPr>
            <a:normAutofit/>
          </a:bodyPr>
          <a:lstStyle/>
          <a:p>
            <a:r>
              <a:rPr lang="ru-RU" sz="1400" dirty="0" smtClean="0"/>
              <a:t>Разработанный вариант «незамерзающего» датчика давления предполагает его размещение как  в служебном колодце так и открытую установку внизу в «теле» башни </a:t>
            </a:r>
            <a:r>
              <a:rPr lang="ru-RU" sz="1400" dirty="0" err="1" smtClean="0"/>
              <a:t>Рожновского</a:t>
            </a:r>
            <a:r>
              <a:rPr lang="ru-RU" sz="1400" dirty="0" smtClean="0"/>
              <a:t>.</a:t>
            </a:r>
            <a:r>
              <a:rPr lang="ru-RU" sz="1400" b="1" dirty="0" smtClean="0"/>
              <a:t/>
            </a:r>
            <a:br>
              <a:rPr lang="ru-RU" sz="1400" b="1" dirty="0" smtClean="0"/>
            </a:br>
            <a:endParaRPr lang="ru-RU" sz="1400" dirty="0"/>
          </a:p>
        </p:txBody>
      </p:sp>
      <p:pic>
        <p:nvPicPr>
          <p:cNvPr id="4" name="Рисунок 3" descr="Груша.png"/>
          <p:cNvPicPr/>
          <p:nvPr/>
        </p:nvPicPr>
        <p:blipFill>
          <a:blip r:embed="rId2" cstate="print"/>
          <a:stretch>
            <a:fillRect/>
          </a:stretch>
        </p:blipFill>
        <p:spPr>
          <a:xfrm>
            <a:off x="1193807" y="1340768"/>
            <a:ext cx="6042489" cy="3795777"/>
          </a:xfrm>
          <a:prstGeom prst="rect">
            <a:avLst/>
          </a:prstGeom>
        </p:spPr>
      </p:pic>
      <p:sp>
        <p:nvSpPr>
          <p:cNvPr id="5" name="Прямоугольник 4"/>
          <p:cNvSpPr/>
          <p:nvPr/>
        </p:nvSpPr>
        <p:spPr>
          <a:xfrm>
            <a:off x="362623" y="5264764"/>
            <a:ext cx="7704856" cy="1384995"/>
          </a:xfrm>
          <a:prstGeom prst="rect">
            <a:avLst/>
          </a:prstGeom>
        </p:spPr>
        <p:txBody>
          <a:bodyPr wrap="square">
            <a:spAutoFit/>
          </a:bodyPr>
          <a:lstStyle/>
          <a:p>
            <a:r>
              <a:rPr lang="ru-RU" sz="1200" dirty="0"/>
              <a:t>Датчик состоит из двух стандартных фланцев 1 диаметром 100мм(D=100) один из которых «глухой», резиновой прокладки 2 трубы5 (d=125 мм, L=400мм), приваренных к фланцу 1, трубки 3 (L=300мм, d-G1/2’’), на одном из концов нарезана резьба, а на другом «ёрш». Левый конец трубки вварен в левый фланец, а на другой конец  (ёрш) надета «груша» 4 и закреплена с помощью хомута 6. Длина трубки 3 выбрана таким образом чтобы  » груша» 4 располагалась на расстоянии 250 мм от боковой стенки башни </a:t>
            </a:r>
            <a:r>
              <a:rPr lang="ru-RU" sz="1200" dirty="0" err="1"/>
              <a:t>Рожновского</a:t>
            </a:r>
            <a:r>
              <a:rPr lang="ru-RU" sz="1200" dirty="0"/>
              <a:t>.( Толщина </a:t>
            </a:r>
            <a:r>
              <a:rPr lang="ru-RU" sz="1200" dirty="0" err="1"/>
              <a:t>намерзания</a:t>
            </a:r>
            <a:r>
              <a:rPr lang="ru-RU" sz="1200" dirty="0"/>
              <a:t> льда на в внутренней стенке башни 200-250мм согласно (2) Таким образом  «груша» 4 находится всегда в  воде .</a:t>
            </a:r>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5024" y="116632"/>
            <a:ext cx="8568952" cy="1946920"/>
          </a:xfrm>
        </p:spPr>
        <p:txBody>
          <a:bodyPr>
            <a:noAutofit/>
          </a:bodyPr>
          <a:lstStyle/>
          <a:p>
            <a:pPr>
              <a:buNone/>
            </a:pPr>
            <a:r>
              <a:rPr lang="ru-RU" sz="1200" dirty="0" smtClean="0"/>
              <a:t/>
            </a:r>
            <a:br>
              <a:rPr lang="ru-RU" sz="1200" dirty="0" smtClean="0"/>
            </a:br>
            <a:endParaRPr lang="ru-RU" sz="1200" dirty="0" smtClean="0"/>
          </a:p>
          <a:p>
            <a:endParaRPr lang="ru-RU" sz="1200" dirty="0"/>
          </a:p>
          <a:p>
            <a:endParaRPr lang="ru-RU" sz="1200" dirty="0" smtClean="0"/>
          </a:p>
          <a:p>
            <a:r>
              <a:rPr lang="ru-RU" sz="1200" dirty="0" smtClean="0"/>
              <a:t>Основные </a:t>
            </a:r>
            <a:r>
              <a:rPr lang="ru-RU" sz="1200" dirty="0"/>
              <a:t>технические характеристики</a:t>
            </a:r>
          </a:p>
          <a:p>
            <a:pPr marL="0" indent="0">
              <a:buNone/>
            </a:pPr>
            <a:r>
              <a:rPr lang="ru-RU" sz="1200" dirty="0" smtClean="0"/>
              <a:t>•</a:t>
            </a:r>
            <a:r>
              <a:rPr lang="ru-RU" sz="1100" dirty="0" smtClean="0"/>
              <a:t>Диапазоны </a:t>
            </a:r>
            <a:r>
              <a:rPr lang="ru-RU" sz="1100" dirty="0"/>
              <a:t>показаний приборов: </a:t>
            </a:r>
          </a:p>
          <a:p>
            <a:pPr marL="0" indent="0">
              <a:buNone/>
            </a:pPr>
            <a:r>
              <a:rPr lang="ru-RU" sz="1100" dirty="0" smtClean="0"/>
              <a:t>ДМ5012Сг </a:t>
            </a:r>
            <a:r>
              <a:rPr lang="ru-RU" sz="1100" dirty="0"/>
              <a:t>- от 0 до 1; 1,6; 2,5; 4; 6; 10; 16; 25; 40; 60; 100; 160; 250; 400; 600; 1000; 1600 кгс/см2</a:t>
            </a:r>
          </a:p>
          <a:p>
            <a:pPr marL="0" indent="0">
              <a:buNone/>
            </a:pPr>
            <a:r>
              <a:rPr lang="ru-RU" sz="1100" dirty="0" smtClean="0"/>
              <a:t>ДВ5012Сг </a:t>
            </a:r>
            <a:r>
              <a:rPr lang="ru-RU" sz="1100" dirty="0"/>
              <a:t>- от -1 до 0 кгс/см2</a:t>
            </a:r>
          </a:p>
          <a:p>
            <a:r>
              <a:rPr lang="ru-RU" sz="1100" dirty="0" smtClean="0"/>
              <a:t>ДМ5012Сг </a:t>
            </a:r>
            <a:r>
              <a:rPr lang="ru-RU" sz="1100" dirty="0"/>
              <a:t>- от -1 до 0,6; 1,5; 3; 5; 9; 15; 24 кгс/см2</a:t>
            </a:r>
          </a:p>
          <a:p>
            <a:r>
              <a:rPr lang="ru-RU" sz="1100" dirty="0"/>
              <a:t>По заказу приборы поставляются в единицах измерения кПа (до 6 кгс/см2), МПа (свыше 9кгс/см2)</a:t>
            </a:r>
          </a:p>
          <a:p>
            <a:r>
              <a:rPr lang="ru-RU" sz="1100" dirty="0" smtClean="0"/>
              <a:t>•Диаметр </a:t>
            </a:r>
            <a:r>
              <a:rPr lang="ru-RU" sz="1100" dirty="0"/>
              <a:t>корпуса - 100; 160 мм                                                                                                      </a:t>
            </a:r>
          </a:p>
          <a:p>
            <a:r>
              <a:rPr lang="ru-RU" sz="1100" dirty="0" smtClean="0"/>
              <a:t>•Класс </a:t>
            </a:r>
            <a:r>
              <a:rPr lang="ru-RU" sz="1100" dirty="0"/>
              <a:t>точности - 1,5 (по заказу - 1,0)                                                                                                                                                                                                         диаметр корпуса 160мм</a:t>
            </a:r>
          </a:p>
          <a:p>
            <a:r>
              <a:rPr lang="ru-RU" sz="1100" dirty="0"/>
              <a:t>	                                                                      </a:t>
            </a:r>
          </a:p>
          <a:p>
            <a:r>
              <a:rPr lang="ru-RU" sz="1100" dirty="0" smtClean="0"/>
              <a:t>•Степень </a:t>
            </a:r>
            <a:r>
              <a:rPr lang="ru-RU" sz="1100" dirty="0"/>
              <a:t>защиты - </a:t>
            </a:r>
            <a:r>
              <a:rPr lang="ru-RU" sz="1100" dirty="0" smtClean="0"/>
              <a:t>1P54</a:t>
            </a:r>
            <a:endParaRPr lang="ru-RU" sz="1100" dirty="0"/>
          </a:p>
          <a:p>
            <a:r>
              <a:rPr lang="ru-RU" sz="1100" dirty="0" smtClean="0"/>
              <a:t>•Масса </a:t>
            </a:r>
            <a:r>
              <a:rPr lang="ru-RU" sz="1100" dirty="0"/>
              <a:t>приборов: </a:t>
            </a:r>
          </a:p>
          <a:p>
            <a:r>
              <a:rPr lang="ru-RU" sz="1100" dirty="0"/>
              <a:t>     - в корпусе диаметром 100 мм - 1,2 кг;</a:t>
            </a:r>
          </a:p>
          <a:p>
            <a:r>
              <a:rPr lang="ru-RU" sz="1100" dirty="0"/>
              <a:t>     - в корпусе диаметром 160 мм - 1,9 кг.</a:t>
            </a:r>
          </a:p>
          <a:p>
            <a:r>
              <a:rPr lang="ru-RU" sz="1100" dirty="0" smtClean="0"/>
              <a:t>•Средний </a:t>
            </a:r>
            <a:r>
              <a:rPr lang="ru-RU" sz="1100" dirty="0"/>
              <a:t>срок службы - 10 лет</a:t>
            </a:r>
          </a:p>
          <a:p>
            <a:r>
              <a:rPr lang="ru-RU" sz="1100" dirty="0" smtClean="0"/>
              <a:t>•Приборы </a:t>
            </a:r>
            <a:r>
              <a:rPr lang="ru-RU" sz="1100" dirty="0"/>
              <a:t>выдерживают воздействие вибрации в диапазоне частот от 5 до 35 Гц с амплитудой 0,35 мм (группа L1 по ГОСТ 12997-84)</a:t>
            </a:r>
          </a:p>
          <a:p>
            <a:r>
              <a:rPr lang="ru-RU" sz="1100" dirty="0" smtClean="0"/>
              <a:t>•Климатическое </a:t>
            </a:r>
            <a:r>
              <a:rPr lang="ru-RU" sz="1100" dirty="0"/>
              <a:t>исполнение по ГОСТ 15150-69</a:t>
            </a:r>
          </a:p>
          <a:p>
            <a:r>
              <a:rPr lang="ru-RU" sz="1100" dirty="0" smtClean="0"/>
              <a:t>oУ3 </a:t>
            </a:r>
            <a:r>
              <a:rPr lang="ru-RU" sz="1100" dirty="0"/>
              <a:t>- по умолчанию приборы имеют исполнение У3 (диапазон рабочих температур -40 до +60°С)</a:t>
            </a:r>
          </a:p>
          <a:p>
            <a:r>
              <a:rPr lang="ru-RU" sz="1100" dirty="0" smtClean="0"/>
              <a:t>oУ3.1 </a:t>
            </a:r>
            <a:r>
              <a:rPr lang="ru-RU" sz="1100" dirty="0"/>
              <a:t>- по умолчанию приборы имеют исполнение У3.1 (диапазон рабочих температур -25 до +60°С)</a:t>
            </a:r>
          </a:p>
          <a:p>
            <a:r>
              <a:rPr lang="ru-RU" sz="1100" dirty="0" smtClean="0"/>
              <a:t>oТ3 </a:t>
            </a:r>
            <a:r>
              <a:rPr lang="ru-RU" sz="1100" dirty="0"/>
              <a:t>- по заказу приборы имеют исполнение Т3 (диапазон рабочих температур -5 до +60°С)</a:t>
            </a:r>
          </a:p>
          <a:p>
            <a:r>
              <a:rPr lang="ru-RU" sz="1100" dirty="0" smtClean="0"/>
              <a:t>•Резьба </a:t>
            </a:r>
            <a:r>
              <a:rPr lang="ru-RU" sz="1100" dirty="0"/>
              <a:t>присоединительного штуцера</a:t>
            </a:r>
          </a:p>
          <a:p>
            <a:r>
              <a:rPr lang="ru-RU" sz="1100" dirty="0" smtClean="0"/>
              <a:t>o-</a:t>
            </a:r>
            <a:r>
              <a:rPr lang="ru-RU" sz="1100" dirty="0"/>
              <a:t>//- - по умолчанию метрическая резьба М20х1,5-8g</a:t>
            </a:r>
          </a:p>
          <a:p>
            <a:pPr marL="0" indent="0">
              <a:buNone/>
            </a:pPr>
            <a:r>
              <a:rPr lang="ru-RU" sz="12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628800"/>
            <a:ext cx="235639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p:txBody>
          <a:bodyPr>
            <a:normAutofit/>
          </a:bodyPr>
          <a:lstStyle/>
          <a:p>
            <a:r>
              <a:rPr lang="ru-RU" sz="1500" dirty="0"/>
              <a:t>Преимущества манометра ДМ5012Сг</a:t>
            </a:r>
          </a:p>
          <a:p>
            <a:r>
              <a:rPr lang="ru-RU" sz="1500" dirty="0"/>
              <a:t>•	Отсутствие механических контактов, эффектов дребезга, подгорания;</a:t>
            </a:r>
          </a:p>
          <a:p>
            <a:r>
              <a:rPr lang="ru-RU" sz="1500" dirty="0"/>
              <a:t>•	"Мягкое" включение коммутируемых цепей, коммутатор включается при прохождении коммутируемого напряжения сети через "0";</a:t>
            </a:r>
          </a:p>
          <a:p>
            <a:r>
              <a:rPr lang="ru-RU" sz="1500" dirty="0"/>
              <a:t>•	Изменение исполнения и значения </a:t>
            </a:r>
            <a:r>
              <a:rPr lang="ru-RU" sz="1500" dirty="0" smtClean="0"/>
              <a:t>установок </a:t>
            </a:r>
            <a:r>
              <a:rPr lang="ru-RU" sz="1500" dirty="0"/>
              <a:t>сигнализирующего устройства;</a:t>
            </a:r>
          </a:p>
          <a:p>
            <a:r>
              <a:rPr lang="ru-RU" sz="1500" dirty="0"/>
              <a:t>•	Погрешность срабатывания </a:t>
            </a:r>
            <a:r>
              <a:rPr lang="ru-RU" sz="1500" dirty="0" smtClean="0"/>
              <a:t>установок </a:t>
            </a:r>
            <a:r>
              <a:rPr lang="ru-RU" sz="1500" dirty="0"/>
              <a:t>- 0,5 - 1%;</a:t>
            </a:r>
          </a:p>
          <a:p>
            <a:r>
              <a:rPr lang="ru-RU" sz="1500" dirty="0"/>
              <a:t>•	Повышенная мощность коммутируемой цепи - значение тока до 5 А.                            диаметр корпуса 100мм </a:t>
            </a:r>
          </a:p>
          <a:p>
            <a:endParaRPr lang="ru-RU" dirty="0"/>
          </a:p>
          <a:p>
            <a:endParaRPr lang="ru-RU"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993682"/>
            <a:ext cx="2664296" cy="260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577769"/>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8154488" cy="536104"/>
          </a:xfrm>
        </p:spPr>
        <p:txBody>
          <a:bodyPr>
            <a:normAutofit fontScale="90000"/>
          </a:bodyPr>
          <a:lstStyle/>
          <a:p>
            <a:r>
              <a:rPr lang="ru-RU" sz="2000" b="1" dirty="0" smtClean="0"/>
              <a:t>Порядок сборки датчика:</a:t>
            </a:r>
            <a:br>
              <a:rPr lang="ru-RU" sz="2000" b="1" dirty="0" smtClean="0"/>
            </a:br>
            <a:endParaRPr lang="ru-RU" sz="2000" dirty="0"/>
          </a:p>
        </p:txBody>
      </p:sp>
      <p:sp>
        <p:nvSpPr>
          <p:cNvPr id="3" name="Содержимое 2"/>
          <p:cNvSpPr>
            <a:spLocks noGrp="1"/>
          </p:cNvSpPr>
          <p:nvPr>
            <p:ph idx="1"/>
          </p:nvPr>
        </p:nvSpPr>
        <p:spPr>
          <a:xfrm>
            <a:off x="587510" y="1052736"/>
            <a:ext cx="8153400" cy="4495800"/>
          </a:xfrm>
        </p:spPr>
        <p:txBody>
          <a:bodyPr>
            <a:normAutofit/>
          </a:bodyPr>
          <a:lstStyle/>
          <a:p>
            <a:r>
              <a:rPr lang="ru-RU" sz="1400" dirty="0" smtClean="0"/>
              <a:t>В служебном колодце 4  башни вырезается отверстие (круг) диаметром 125 мм, в которое вставляется труба, приваренная к фланцу , и приваривается на расстоянии 50 мм от башни. В отверстие правого фланца 1 вставляется левый фланец 1 с прокладкой 2 и с помощью 4-х болтов фиксируется и герметизируется. ( на эскизе не показано)</a:t>
            </a:r>
          </a:p>
          <a:p>
            <a:endParaRPr lang="ru-RU" sz="1400" dirty="0"/>
          </a:p>
        </p:txBody>
      </p:sp>
      <p:sp>
        <p:nvSpPr>
          <p:cNvPr id="4" name="Прямоугольник 3"/>
          <p:cNvSpPr/>
          <p:nvPr/>
        </p:nvSpPr>
        <p:spPr>
          <a:xfrm>
            <a:off x="3203848" y="2060848"/>
            <a:ext cx="3789051" cy="369332"/>
          </a:xfrm>
          <a:prstGeom prst="rect">
            <a:avLst/>
          </a:prstGeom>
        </p:spPr>
        <p:txBody>
          <a:bodyPr wrap="none">
            <a:spAutoFit/>
          </a:bodyPr>
          <a:lstStyle/>
          <a:p>
            <a:r>
              <a:rPr lang="ru-RU" b="1" dirty="0" smtClean="0"/>
              <a:t>Сборка и заправка системы гелием:</a:t>
            </a:r>
            <a:endParaRPr lang="ru-RU" dirty="0"/>
          </a:p>
        </p:txBody>
      </p:sp>
      <p:sp>
        <p:nvSpPr>
          <p:cNvPr id="44033" name="Rectangle 1"/>
          <p:cNvSpPr>
            <a:spLocks noChangeArrowheads="1"/>
          </p:cNvSpPr>
          <p:nvPr/>
        </p:nvSpPr>
        <p:spPr bwMode="auto">
          <a:xfrm>
            <a:off x="758957" y="2476153"/>
            <a:ext cx="7933518"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вход манометра ДМ 5012 СГ при помощи резьбы М20х1,5 1</a:t>
            </a:r>
            <a:r>
              <a:rPr kumimoji="0" lang="ru-RU"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устанавливается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переходник(рис.2а).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Конец 2 переходника соединяется с трубкой 3 при помощи фитинга 4.</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ниппель 5 из баллона 6 подают гелий и выдувают воздух (конец заправки: смена звука)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накручивают гайку G1/2 на конец датчика. По показаниям манометра ДМ 5012Сг устанавливают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избыточное давление в системе 0,03-0,05 МПа.[4 ](для компенсации изменения давления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температуры,</a:t>
            </a:r>
            <a:r>
              <a:rPr kumimoji="0" lang="ru-RU"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силы тяжести и силы Архимеда)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C:\Users\Пользователь\Desktop\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861148"/>
            <a:ext cx="7457083" cy="29968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анёк\Desktop\Снимок.PNG"/>
          <p:cNvPicPr>
            <a:picLocks noChangeAspect="1" noChangeArrowheads="1"/>
          </p:cNvPicPr>
          <p:nvPr/>
        </p:nvPicPr>
        <p:blipFill>
          <a:blip r:embed="rId3" cstate="print"/>
          <a:srcRect/>
          <a:stretch>
            <a:fillRect/>
          </a:stretch>
        </p:blipFill>
        <p:spPr bwMode="auto">
          <a:xfrm>
            <a:off x="1403648" y="3933056"/>
            <a:ext cx="5067448" cy="2706422"/>
          </a:xfrm>
          <a:prstGeom prst="rect">
            <a:avLst/>
          </a:prstGeom>
          <a:noFill/>
        </p:spPr>
      </p:pic>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938</TotalTime>
  <Words>906</Words>
  <Application>Microsoft Office PowerPoint</Application>
  <PresentationFormat>Экран (4:3)</PresentationFormat>
  <Paragraphs>122</Paragraphs>
  <Slides>18</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18</vt:i4>
      </vt:variant>
    </vt:vector>
  </HeadingPairs>
  <TitlesOfParts>
    <vt:vector size="24" baseType="lpstr">
      <vt:lpstr>Обычная</vt:lpstr>
      <vt:lpstr>Справедливость</vt:lpstr>
      <vt:lpstr>Тема Office</vt:lpstr>
      <vt:lpstr>1_Изящная</vt:lpstr>
      <vt:lpstr>Углы</vt:lpstr>
      <vt:lpstr>1_Тема Office</vt:lpstr>
      <vt:lpstr>                                                                                 Муниципальное образовательное учреждение                             средняя общеобразовательная школа с.Свищёвки                                                       Белинского района                                                      Пензенской области                                                   Проект                                      «Старт в науку»                      Тема:  Автоматизация башни Рожновского                                                                                                                                          Выполнили:                                                                                                   ученики 11   класса                                                                                                                            Петров Александр                                                                                                                    Фомин Николай Фомин Иван                                 Научный руководитель:                                                                                  Новиков  М.Н.  учитель физики                                                                                                                                                                                   Свищёвка 2013 .                                                              </vt:lpstr>
      <vt:lpstr>Общая характеристика полезных для хозяйства свойств и область возможного применения: </vt:lpstr>
      <vt:lpstr>Буровые скважины:</vt:lpstr>
      <vt:lpstr>Постановка задачи:</vt:lpstr>
      <vt:lpstr>Презентация PowerPoint</vt:lpstr>
      <vt:lpstr>     Предлагаемый проект датчика давления:  </vt:lpstr>
      <vt:lpstr>Презентация PowerPoint</vt:lpstr>
      <vt:lpstr>Презентация PowerPoint</vt:lpstr>
      <vt:lpstr>Порядок сборки датчика: </vt:lpstr>
      <vt:lpstr> Расчёт  массы гелия для системы «датчик-манометр»:</vt:lpstr>
      <vt:lpstr>Общий принцип работы:</vt:lpstr>
      <vt:lpstr>Электрическая схема управления: </vt:lpstr>
      <vt:lpstr>Электрическая и монтажная схемы щита управления ЭЦВ6-10-110</vt:lpstr>
      <vt:lpstr>Принцип работы щита управления:</vt:lpstr>
      <vt:lpstr>Экономическая эффективность проекта: </vt:lpstr>
      <vt:lpstr>Презентация PowerPoint</vt:lpstr>
      <vt:lpstr>Презентация PowerPoint</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Российской Федерации                        Муниципальное общеобразовательное учреждение                             средняя общеобразовательная школа с. Свищёвки                                                       Белинского района                                                      Пензенской области                                                     Проект                                      «Старт в науку»                      Тема:  Автоматизация башни Рожновского                                                                                                                                          Выполнили:                                                                                                   ученики 10 класса                                                                                                    Петров Александр                                                                                                    Фомин Николай                                 Научный руководитель:                                                                                 Новиков М.Н.                                                                     учитель физики   Свищёвка 2012</dc:title>
  <dc:creator>Санёк</dc:creator>
  <cp:lastModifiedBy>11</cp:lastModifiedBy>
  <cp:revision>75</cp:revision>
  <dcterms:created xsi:type="dcterms:W3CDTF">2012-02-27T15:09:53Z</dcterms:created>
  <dcterms:modified xsi:type="dcterms:W3CDTF">2013-02-25T08:58:50Z</dcterms:modified>
</cp:coreProperties>
</file>